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57" r:id="rId3"/>
    <p:sldId id="286" r:id="rId4"/>
    <p:sldId id="260" r:id="rId5"/>
    <p:sldId id="261" r:id="rId6"/>
    <p:sldId id="258" r:id="rId7"/>
    <p:sldId id="259" r:id="rId8"/>
    <p:sldId id="262" r:id="rId9"/>
    <p:sldId id="263" r:id="rId10"/>
    <p:sldId id="264" r:id="rId11"/>
    <p:sldId id="265" r:id="rId12"/>
    <p:sldId id="266" r:id="rId13"/>
    <p:sldId id="268" r:id="rId14"/>
    <p:sldId id="267" r:id="rId15"/>
    <p:sldId id="288" r:id="rId16"/>
    <p:sldId id="290" r:id="rId17"/>
    <p:sldId id="269" r:id="rId18"/>
    <p:sldId id="293" r:id="rId19"/>
    <p:sldId id="270" r:id="rId20"/>
    <p:sldId id="271" r:id="rId21"/>
    <p:sldId id="272" r:id="rId22"/>
    <p:sldId id="273" r:id="rId23"/>
    <p:sldId id="289" r:id="rId24"/>
    <p:sldId id="295" r:id="rId25"/>
    <p:sldId id="296" r:id="rId26"/>
    <p:sldId id="291" r:id="rId27"/>
    <p:sldId id="294" r:id="rId28"/>
    <p:sldId id="281" r:id="rId29"/>
    <p:sldId id="274" r:id="rId30"/>
    <p:sldId id="275" r:id="rId31"/>
    <p:sldId id="276" r:id="rId32"/>
    <p:sldId id="277" r:id="rId33"/>
    <p:sldId id="278" r:id="rId34"/>
    <p:sldId id="279" r:id="rId35"/>
    <p:sldId id="280" r:id="rId36"/>
    <p:sldId id="292" r:id="rId37"/>
    <p:sldId id="285" r:id="rId38"/>
    <p:sldId id="287" r:id="rId39"/>
    <p:sldId id="283" r:id="rId40"/>
    <p:sldId id="284" r:id="rId41"/>
  </p:sldIdLst>
  <p:sldSz cx="18288000" cy="10287000"/>
  <p:notesSz cx="6858000" cy="9144000"/>
  <p:embeddedFontLst>
    <p:embeddedFont>
      <p:font typeface="Aptos Narrow" panose="020B0004020202020204" pitchFamily="34" charset="0"/>
      <p:regular r:id="rId43"/>
      <p:bold r:id="rId44"/>
      <p:italic r:id="rId45"/>
      <p:boldItalic r:id="rId46"/>
    </p:embeddedFont>
    <p:embeddedFont>
      <p:font typeface="Dida" panose="020B0604020202020204" charset="-79"/>
      <p:regular r:id="rId47"/>
    </p:embeddedFont>
    <p:embeddedFont>
      <p:font typeface="DM Sans" pitchFamily="2" charset="0"/>
      <p:regular r:id="rId48"/>
      <p:bold r:id="rId49"/>
      <p:italic r:id="rId50"/>
      <p:boldItalic r:id="rId51"/>
    </p:embeddedFont>
    <p:embeddedFont>
      <p:font typeface="FL Niribili Plain Unicode" panose="020B0604020202020204" charset="0"/>
      <p:regular r:id="rId52"/>
    </p:embeddedFont>
    <p:embeddedFont>
      <p:font typeface="League Spartan" panose="020B0604020202020204" charset="0"/>
      <p:regular r:id="rId53"/>
    </p:embeddedFont>
    <p:embeddedFont>
      <p:font typeface="Noto Serif Display" panose="020B0604020202020204"/>
      <p:regular r:id="rId54"/>
    </p:embeddedFont>
    <p:embeddedFont>
      <p:font typeface="Noto Serif Display Bold" panose="020B0604020202020204"/>
      <p:regular r:id="rId55"/>
    </p:embeddedFont>
    <p:embeddedFont>
      <p:font typeface="Roboto" pitchFamily="2" charset="0"/>
      <p:regular r:id="rId56"/>
      <p:bold r:id="rId57"/>
      <p:italic r:id="rId58"/>
      <p:boldItalic r:id="rId59"/>
    </p:embeddedFont>
    <p:embeddedFont>
      <p:font typeface="Sindbad" panose="020B0604020202020204" charset="-78"/>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D0154B-AD31-4C93-A929-F2131C29B405}" v="25" dt="2025-06-01T17:26:32.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097" autoAdjust="0"/>
  </p:normalViewPr>
  <p:slideViewPr>
    <p:cSldViewPr>
      <p:cViewPr varScale="1">
        <p:scale>
          <a:sx n="45" d="100"/>
          <a:sy n="45" d="100"/>
        </p:scale>
        <p:origin x="2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 MUBTASIM" userId="3372b871-49a0-4bee-a2c2-e9d9accaa140" providerId="ADAL" clId="{EED0154B-AD31-4C93-A929-F2131C29B405}"/>
    <pc:docChg chg="undo redo custSel addSld modSld">
      <pc:chgData name="AL MUBTASIM" userId="3372b871-49a0-4bee-a2c2-e9d9accaa140" providerId="ADAL" clId="{EED0154B-AD31-4C93-A929-F2131C29B405}" dt="2025-06-02T02:52:06.457" v="929" actId="255"/>
      <pc:docMkLst>
        <pc:docMk/>
      </pc:docMkLst>
      <pc:sldChg chg="modSp mod">
        <pc:chgData name="AL MUBTASIM" userId="3372b871-49a0-4bee-a2c2-e9d9accaa140" providerId="ADAL" clId="{EED0154B-AD31-4C93-A929-F2131C29B405}" dt="2025-06-01T17:23:45.111" v="689" actId="20577"/>
        <pc:sldMkLst>
          <pc:docMk/>
          <pc:sldMk cId="0" sldId="260"/>
        </pc:sldMkLst>
        <pc:spChg chg="mod">
          <ac:chgData name="AL MUBTASIM" userId="3372b871-49a0-4bee-a2c2-e9d9accaa140" providerId="ADAL" clId="{EED0154B-AD31-4C93-A929-F2131C29B405}" dt="2025-06-01T17:23:45.111" v="689" actId="20577"/>
          <ac:spMkLst>
            <pc:docMk/>
            <pc:sldMk cId="0" sldId="260"/>
            <ac:spMk id="8" creationId="{00000000-0000-0000-0000-000000000000}"/>
          </ac:spMkLst>
        </pc:spChg>
        <pc:spChg chg="mod">
          <ac:chgData name="AL MUBTASIM" userId="3372b871-49a0-4bee-a2c2-e9d9accaa140" providerId="ADAL" clId="{EED0154B-AD31-4C93-A929-F2131C29B405}" dt="2025-06-01T17:23:30.704" v="671" actId="20577"/>
          <ac:spMkLst>
            <pc:docMk/>
            <pc:sldMk cId="0" sldId="260"/>
            <ac:spMk id="9" creationId="{00000000-0000-0000-0000-000000000000}"/>
          </ac:spMkLst>
        </pc:spChg>
        <pc:spChg chg="mod">
          <ac:chgData name="AL MUBTASIM" userId="3372b871-49a0-4bee-a2c2-e9d9accaa140" providerId="ADAL" clId="{EED0154B-AD31-4C93-A929-F2131C29B405}" dt="2025-06-01T17:23:35.272" v="675" actId="20577"/>
          <ac:spMkLst>
            <pc:docMk/>
            <pc:sldMk cId="0" sldId="260"/>
            <ac:spMk id="10" creationId="{00000000-0000-0000-0000-000000000000}"/>
          </ac:spMkLst>
        </pc:spChg>
        <pc:grpChg chg="mod">
          <ac:chgData name="AL MUBTASIM" userId="3372b871-49a0-4bee-a2c2-e9d9accaa140" providerId="ADAL" clId="{EED0154B-AD31-4C93-A929-F2131C29B405}" dt="2025-06-01T17:22:34.246" v="653" actId="1076"/>
          <ac:grpSpMkLst>
            <pc:docMk/>
            <pc:sldMk cId="0" sldId="260"/>
            <ac:grpSpMk id="7" creationId="{00000000-0000-0000-0000-000000000000}"/>
          </ac:grpSpMkLst>
        </pc:grpChg>
      </pc:sldChg>
      <pc:sldChg chg="modSp mod">
        <pc:chgData name="AL MUBTASIM" userId="3372b871-49a0-4bee-a2c2-e9d9accaa140" providerId="ADAL" clId="{EED0154B-AD31-4C93-A929-F2131C29B405}" dt="2025-06-01T17:24:55.845" v="764" actId="1076"/>
        <pc:sldMkLst>
          <pc:docMk/>
          <pc:sldMk cId="0" sldId="262"/>
        </pc:sldMkLst>
        <pc:spChg chg="mod">
          <ac:chgData name="AL MUBTASIM" userId="3372b871-49a0-4bee-a2c2-e9d9accaa140" providerId="ADAL" clId="{EED0154B-AD31-4C93-A929-F2131C29B405}" dt="2025-06-01T17:24:28.688" v="714" actId="20577"/>
          <ac:spMkLst>
            <pc:docMk/>
            <pc:sldMk cId="0" sldId="262"/>
            <ac:spMk id="7" creationId="{00000000-0000-0000-0000-000000000000}"/>
          </ac:spMkLst>
        </pc:spChg>
        <pc:spChg chg="mod">
          <ac:chgData name="AL MUBTASIM" userId="3372b871-49a0-4bee-a2c2-e9d9accaa140" providerId="ADAL" clId="{EED0154B-AD31-4C93-A929-F2131C29B405}" dt="2025-06-01T17:24:55.845" v="764" actId="1076"/>
          <ac:spMkLst>
            <pc:docMk/>
            <pc:sldMk cId="0" sldId="262"/>
            <ac:spMk id="12" creationId="{00000000-0000-0000-0000-000000000000}"/>
          </ac:spMkLst>
        </pc:spChg>
      </pc:sldChg>
      <pc:sldChg chg="modSp mod">
        <pc:chgData name="AL MUBTASIM" userId="3372b871-49a0-4bee-a2c2-e9d9accaa140" providerId="ADAL" clId="{EED0154B-AD31-4C93-A929-F2131C29B405}" dt="2025-06-01T17:26:08.074" v="871" actId="1076"/>
        <pc:sldMkLst>
          <pc:docMk/>
          <pc:sldMk cId="0" sldId="263"/>
        </pc:sldMkLst>
        <pc:spChg chg="mod">
          <ac:chgData name="AL MUBTASIM" userId="3372b871-49a0-4bee-a2c2-e9d9accaa140" providerId="ADAL" clId="{EED0154B-AD31-4C93-A929-F2131C29B405}" dt="2025-06-01T17:26:01.098" v="868" actId="14100"/>
          <ac:spMkLst>
            <pc:docMk/>
            <pc:sldMk cId="0" sldId="263"/>
            <ac:spMk id="6" creationId="{00000000-0000-0000-0000-000000000000}"/>
          </ac:spMkLst>
        </pc:spChg>
        <pc:spChg chg="mod">
          <ac:chgData name="AL MUBTASIM" userId="3372b871-49a0-4bee-a2c2-e9d9accaa140" providerId="ADAL" clId="{EED0154B-AD31-4C93-A929-F2131C29B405}" dt="2025-06-01T17:25:58.225" v="867" actId="1076"/>
          <ac:spMkLst>
            <pc:docMk/>
            <pc:sldMk cId="0" sldId="263"/>
            <ac:spMk id="7" creationId="{00000000-0000-0000-0000-000000000000}"/>
          </ac:spMkLst>
        </pc:spChg>
        <pc:spChg chg="mod">
          <ac:chgData name="AL MUBTASIM" userId="3372b871-49a0-4bee-a2c2-e9d9accaa140" providerId="ADAL" clId="{EED0154B-AD31-4C93-A929-F2131C29B405}" dt="2025-06-01T17:26:06.104" v="870" actId="1076"/>
          <ac:spMkLst>
            <pc:docMk/>
            <pc:sldMk cId="0" sldId="263"/>
            <ac:spMk id="10" creationId="{00000000-0000-0000-0000-000000000000}"/>
          </ac:spMkLst>
        </pc:spChg>
        <pc:spChg chg="mod">
          <ac:chgData name="AL MUBTASIM" userId="3372b871-49a0-4bee-a2c2-e9d9accaa140" providerId="ADAL" clId="{EED0154B-AD31-4C93-A929-F2131C29B405}" dt="2025-06-01T17:26:08.074" v="871" actId="1076"/>
          <ac:spMkLst>
            <pc:docMk/>
            <pc:sldMk cId="0" sldId="263"/>
            <ac:spMk id="12" creationId="{00000000-0000-0000-0000-000000000000}"/>
          </ac:spMkLst>
        </pc:spChg>
        <pc:grpChg chg="mod">
          <ac:chgData name="AL MUBTASIM" userId="3372b871-49a0-4bee-a2c2-e9d9accaa140" providerId="ADAL" clId="{EED0154B-AD31-4C93-A929-F2131C29B405}" dt="2025-06-01T17:26:03.757" v="869" actId="14100"/>
          <ac:grpSpMkLst>
            <pc:docMk/>
            <pc:sldMk cId="0" sldId="263"/>
            <ac:grpSpMk id="3" creationId="{00000000-0000-0000-0000-000000000000}"/>
          </ac:grpSpMkLst>
        </pc:grpChg>
      </pc:sldChg>
      <pc:sldChg chg="modSp mod">
        <pc:chgData name="AL MUBTASIM" userId="3372b871-49a0-4bee-a2c2-e9d9accaa140" providerId="ADAL" clId="{EED0154B-AD31-4C93-A929-F2131C29B405}" dt="2025-06-01T17:26:40.327" v="925" actId="20577"/>
        <pc:sldMkLst>
          <pc:docMk/>
          <pc:sldMk cId="0" sldId="264"/>
        </pc:sldMkLst>
        <pc:spChg chg="mod">
          <ac:chgData name="AL MUBTASIM" userId="3372b871-49a0-4bee-a2c2-e9d9accaa140" providerId="ADAL" clId="{EED0154B-AD31-4C93-A929-F2131C29B405}" dt="2025-06-01T17:26:32.838" v="918"/>
          <ac:spMkLst>
            <pc:docMk/>
            <pc:sldMk cId="0" sldId="264"/>
            <ac:spMk id="5" creationId="{00000000-0000-0000-0000-000000000000}"/>
          </ac:spMkLst>
        </pc:spChg>
        <pc:spChg chg="mod">
          <ac:chgData name="AL MUBTASIM" userId="3372b871-49a0-4bee-a2c2-e9d9accaa140" providerId="ADAL" clId="{EED0154B-AD31-4C93-A929-F2131C29B405}" dt="2025-06-01T17:26:32.838" v="918"/>
          <ac:spMkLst>
            <pc:docMk/>
            <pc:sldMk cId="0" sldId="264"/>
            <ac:spMk id="6" creationId="{00000000-0000-0000-0000-000000000000}"/>
          </ac:spMkLst>
        </pc:spChg>
        <pc:spChg chg="mod">
          <ac:chgData name="AL MUBTASIM" userId="3372b871-49a0-4bee-a2c2-e9d9accaa140" providerId="ADAL" clId="{EED0154B-AD31-4C93-A929-F2131C29B405}" dt="2025-06-01T17:26:40.327" v="925" actId="20577"/>
          <ac:spMkLst>
            <pc:docMk/>
            <pc:sldMk cId="0" sldId="264"/>
            <ac:spMk id="7" creationId="{00000000-0000-0000-0000-000000000000}"/>
          </ac:spMkLst>
        </pc:spChg>
        <pc:grpChg chg="mod">
          <ac:chgData name="AL MUBTASIM" userId="3372b871-49a0-4bee-a2c2-e9d9accaa140" providerId="ADAL" clId="{EED0154B-AD31-4C93-A929-F2131C29B405}" dt="2025-06-01T17:26:32.838" v="918"/>
          <ac:grpSpMkLst>
            <pc:docMk/>
            <pc:sldMk cId="0" sldId="264"/>
            <ac:grpSpMk id="3" creationId="{00000000-0000-0000-0000-000000000000}"/>
          </ac:grpSpMkLst>
        </pc:grpChg>
        <pc:grpChg chg="mod">
          <ac:chgData name="AL MUBTASIM" userId="3372b871-49a0-4bee-a2c2-e9d9accaa140" providerId="ADAL" clId="{EED0154B-AD31-4C93-A929-F2131C29B405}" dt="2025-06-01T17:26:32.838" v="918"/>
          <ac:grpSpMkLst>
            <pc:docMk/>
            <pc:sldMk cId="0" sldId="264"/>
            <ac:grpSpMk id="4" creationId="{00000000-0000-0000-0000-000000000000}"/>
          </ac:grpSpMkLst>
        </pc:grpChg>
      </pc:sldChg>
      <pc:sldChg chg="modSp mod">
        <pc:chgData name="AL MUBTASIM" userId="3372b871-49a0-4bee-a2c2-e9d9accaa140" providerId="ADAL" clId="{EED0154B-AD31-4C93-A929-F2131C29B405}" dt="2025-06-02T02:52:06.457" v="929" actId="255"/>
        <pc:sldMkLst>
          <pc:docMk/>
          <pc:sldMk cId="0" sldId="269"/>
        </pc:sldMkLst>
        <pc:graphicFrameChg chg="mod modGraphic">
          <ac:chgData name="AL MUBTASIM" userId="3372b871-49a0-4bee-a2c2-e9d9accaa140" providerId="ADAL" clId="{EED0154B-AD31-4C93-A929-F2131C29B405}" dt="2025-06-02T02:52:06.457" v="929" actId="255"/>
          <ac:graphicFrameMkLst>
            <pc:docMk/>
            <pc:sldMk cId="0" sldId="269"/>
            <ac:graphicFrameMk id="9" creationId="{1B52B3B5-47C3-E492-AA0A-B88E50B5A5BF}"/>
          </ac:graphicFrameMkLst>
        </pc:graphicFrameChg>
      </pc:sldChg>
      <pc:sldChg chg="modSp mod">
        <pc:chgData name="AL MUBTASIM" userId="3372b871-49a0-4bee-a2c2-e9d9accaa140" providerId="ADAL" clId="{EED0154B-AD31-4C93-A929-F2131C29B405}" dt="2025-05-31T01:57:27.225" v="14" actId="20577"/>
        <pc:sldMkLst>
          <pc:docMk/>
          <pc:sldMk cId="0" sldId="273"/>
        </pc:sldMkLst>
        <pc:spChg chg="mod">
          <ac:chgData name="AL MUBTASIM" userId="3372b871-49a0-4bee-a2c2-e9d9accaa140" providerId="ADAL" clId="{EED0154B-AD31-4C93-A929-F2131C29B405}" dt="2025-05-31T01:57:27.225" v="14" actId="20577"/>
          <ac:spMkLst>
            <pc:docMk/>
            <pc:sldMk cId="0" sldId="273"/>
            <ac:spMk id="15" creationId="{00000000-0000-0000-0000-000000000000}"/>
          </ac:spMkLst>
        </pc:spChg>
      </pc:sldChg>
      <pc:sldChg chg="modSp mod">
        <pc:chgData name="AL MUBTASIM" userId="3372b871-49a0-4bee-a2c2-e9d9accaa140" providerId="ADAL" clId="{EED0154B-AD31-4C93-A929-F2131C29B405}" dt="2025-05-31T02:20:57.189" v="29" actId="1076"/>
        <pc:sldMkLst>
          <pc:docMk/>
          <pc:sldMk cId="0" sldId="274"/>
        </pc:sldMkLst>
        <pc:spChg chg="mod">
          <ac:chgData name="AL MUBTASIM" userId="3372b871-49a0-4bee-a2c2-e9d9accaa140" providerId="ADAL" clId="{EED0154B-AD31-4C93-A929-F2131C29B405}" dt="2025-05-31T02:20:57.189" v="29" actId="1076"/>
          <ac:spMkLst>
            <pc:docMk/>
            <pc:sldMk cId="0" sldId="274"/>
            <ac:spMk id="13" creationId="{429A1C2F-1914-2305-C4A3-9E468866969F}"/>
          </ac:spMkLst>
        </pc:spChg>
      </pc:sldChg>
      <pc:sldChg chg="addSp delSp modSp mod">
        <pc:chgData name="AL MUBTASIM" userId="3372b871-49a0-4bee-a2c2-e9d9accaa140" providerId="ADAL" clId="{EED0154B-AD31-4C93-A929-F2131C29B405}" dt="2025-05-31T02:21:04.160" v="31"/>
        <pc:sldMkLst>
          <pc:docMk/>
          <pc:sldMk cId="0" sldId="275"/>
        </pc:sldMkLst>
        <pc:spChg chg="add mod">
          <ac:chgData name="AL MUBTASIM" userId="3372b871-49a0-4bee-a2c2-e9d9accaa140" providerId="ADAL" clId="{EED0154B-AD31-4C93-A929-F2131C29B405}" dt="2025-05-31T02:21:04.160" v="31"/>
          <ac:spMkLst>
            <pc:docMk/>
            <pc:sldMk cId="0" sldId="275"/>
            <ac:spMk id="4" creationId="{8F7ABEC4-AB9B-2DD1-5A39-AFDC498DD3F3}"/>
          </ac:spMkLst>
        </pc:spChg>
        <pc:grpChg chg="topLvl">
          <ac:chgData name="AL MUBTASIM" userId="3372b871-49a0-4bee-a2c2-e9d9accaa140" providerId="ADAL" clId="{EED0154B-AD31-4C93-A929-F2131C29B405}" dt="2025-05-31T02:21:03.857" v="30" actId="478"/>
          <ac:grpSpMkLst>
            <pc:docMk/>
            <pc:sldMk cId="0" sldId="275"/>
            <ac:grpSpMk id="12" creationId="{72B02D1B-5D3E-4266-B6F6-87585D1C5417}"/>
          </ac:grpSpMkLst>
        </pc:grpChg>
      </pc:sldChg>
      <pc:sldChg chg="addSp delSp modSp mod">
        <pc:chgData name="AL MUBTASIM" userId="3372b871-49a0-4bee-a2c2-e9d9accaa140" providerId="ADAL" clId="{EED0154B-AD31-4C93-A929-F2131C29B405}" dt="2025-05-31T02:21:12.206" v="36"/>
        <pc:sldMkLst>
          <pc:docMk/>
          <pc:sldMk cId="0" sldId="276"/>
        </pc:sldMkLst>
        <pc:spChg chg="add del mod">
          <ac:chgData name="AL MUBTASIM" userId="3372b871-49a0-4bee-a2c2-e9d9accaa140" providerId="ADAL" clId="{EED0154B-AD31-4C93-A929-F2131C29B405}" dt="2025-05-31T02:21:08.718" v="34" actId="478"/>
          <ac:spMkLst>
            <pc:docMk/>
            <pc:sldMk cId="0" sldId="276"/>
            <ac:spMk id="5" creationId="{00000000-0000-0000-0000-000000000000}"/>
          </ac:spMkLst>
        </pc:spChg>
        <pc:spChg chg="mod">
          <ac:chgData name="AL MUBTASIM" userId="3372b871-49a0-4bee-a2c2-e9d9accaa140" providerId="ADAL" clId="{EED0154B-AD31-4C93-A929-F2131C29B405}" dt="2025-05-31T02:21:08.718" v="34" actId="478"/>
          <ac:spMkLst>
            <pc:docMk/>
            <pc:sldMk cId="0" sldId="276"/>
            <ac:spMk id="6" creationId="{00000000-0000-0000-0000-000000000000}"/>
          </ac:spMkLst>
        </pc:spChg>
        <pc:spChg chg="add mod">
          <ac:chgData name="AL MUBTASIM" userId="3372b871-49a0-4bee-a2c2-e9d9accaa140" providerId="ADAL" clId="{EED0154B-AD31-4C93-A929-F2131C29B405}" dt="2025-05-31T02:21:12.206" v="36"/>
          <ac:spMkLst>
            <pc:docMk/>
            <pc:sldMk cId="0" sldId="276"/>
            <ac:spMk id="12" creationId="{164C70A1-3102-396A-3B1E-DC2B2A90DD8A}"/>
          </ac:spMkLst>
        </pc:spChg>
        <pc:grpChg chg="add del topLvl">
          <ac:chgData name="AL MUBTASIM" userId="3372b871-49a0-4bee-a2c2-e9d9accaa140" providerId="ADAL" clId="{EED0154B-AD31-4C93-A929-F2131C29B405}" dt="2025-05-31T02:21:11.796" v="35" actId="478"/>
          <ac:grpSpMkLst>
            <pc:docMk/>
            <pc:sldMk cId="0" sldId="276"/>
            <ac:grpSpMk id="4" creationId="{00000000-0000-0000-0000-000000000000}"/>
          </ac:grpSpMkLst>
        </pc:grpChg>
      </pc:sldChg>
      <pc:sldChg chg="addSp delSp modSp mod">
        <pc:chgData name="AL MUBTASIM" userId="3372b871-49a0-4bee-a2c2-e9d9accaa140" providerId="ADAL" clId="{EED0154B-AD31-4C93-A929-F2131C29B405}" dt="2025-05-31T02:21:16.142" v="38"/>
        <pc:sldMkLst>
          <pc:docMk/>
          <pc:sldMk cId="0" sldId="277"/>
        </pc:sldMkLst>
        <pc:spChg chg="add mod">
          <ac:chgData name="AL MUBTASIM" userId="3372b871-49a0-4bee-a2c2-e9d9accaa140" providerId="ADAL" clId="{EED0154B-AD31-4C93-A929-F2131C29B405}" dt="2025-05-31T02:21:16.142" v="38"/>
          <ac:spMkLst>
            <pc:docMk/>
            <pc:sldMk cId="0" sldId="277"/>
            <ac:spMk id="4" creationId="{1ADD41E1-635F-C081-7DE4-4C5FD6E9FB5B}"/>
          </ac:spMkLst>
        </pc:spChg>
        <pc:grpChg chg="topLvl">
          <ac:chgData name="AL MUBTASIM" userId="3372b871-49a0-4bee-a2c2-e9d9accaa140" providerId="ADAL" clId="{EED0154B-AD31-4C93-A929-F2131C29B405}" dt="2025-05-31T02:21:15.819" v="37" actId="478"/>
          <ac:grpSpMkLst>
            <pc:docMk/>
            <pc:sldMk cId="0" sldId="277"/>
            <ac:grpSpMk id="12" creationId="{2E8D013A-E01F-CF84-2A6E-183C5C2886E2}"/>
          </ac:grpSpMkLst>
        </pc:grpChg>
      </pc:sldChg>
      <pc:sldChg chg="addSp delSp modSp mod">
        <pc:chgData name="AL MUBTASIM" userId="3372b871-49a0-4bee-a2c2-e9d9accaa140" providerId="ADAL" clId="{EED0154B-AD31-4C93-A929-F2131C29B405}" dt="2025-05-31T02:21:19.900" v="40"/>
        <pc:sldMkLst>
          <pc:docMk/>
          <pc:sldMk cId="0" sldId="278"/>
        </pc:sldMkLst>
        <pc:spChg chg="add mod">
          <ac:chgData name="AL MUBTASIM" userId="3372b871-49a0-4bee-a2c2-e9d9accaa140" providerId="ADAL" clId="{EED0154B-AD31-4C93-A929-F2131C29B405}" dt="2025-05-31T02:21:19.900" v="40"/>
          <ac:spMkLst>
            <pc:docMk/>
            <pc:sldMk cId="0" sldId="278"/>
            <ac:spMk id="4" creationId="{1DF1C439-2096-CD12-2BE4-1FF7DD632AC1}"/>
          </ac:spMkLst>
        </pc:spChg>
        <pc:grpChg chg="topLvl">
          <ac:chgData name="AL MUBTASIM" userId="3372b871-49a0-4bee-a2c2-e9d9accaa140" providerId="ADAL" clId="{EED0154B-AD31-4C93-A929-F2131C29B405}" dt="2025-05-31T02:21:19.524" v="39" actId="478"/>
          <ac:grpSpMkLst>
            <pc:docMk/>
            <pc:sldMk cId="0" sldId="278"/>
            <ac:grpSpMk id="12" creationId="{53ABF0E6-B535-B925-C011-BD0A74D1D26E}"/>
          </ac:grpSpMkLst>
        </pc:grpChg>
      </pc:sldChg>
      <pc:sldChg chg="addSp modSp mod">
        <pc:chgData name="AL MUBTASIM" userId="3372b871-49a0-4bee-a2c2-e9d9accaa140" providerId="ADAL" clId="{EED0154B-AD31-4C93-A929-F2131C29B405}" dt="2025-05-31T02:22:03.382" v="111" actId="1076"/>
        <pc:sldMkLst>
          <pc:docMk/>
          <pc:sldMk cId="0" sldId="279"/>
        </pc:sldMkLst>
        <pc:spChg chg="add mod">
          <ac:chgData name="AL MUBTASIM" userId="3372b871-49a0-4bee-a2c2-e9d9accaa140" providerId="ADAL" clId="{EED0154B-AD31-4C93-A929-F2131C29B405}" dt="2025-05-31T02:22:00.686" v="110" actId="1076"/>
          <ac:spMkLst>
            <pc:docMk/>
            <pc:sldMk cId="0" sldId="279"/>
            <ac:spMk id="2" creationId="{F0C09DAF-5573-114F-73F0-1E910B981987}"/>
          </ac:spMkLst>
        </pc:spChg>
        <pc:picChg chg="mod">
          <ac:chgData name="AL MUBTASIM" userId="3372b871-49a0-4bee-a2c2-e9d9accaa140" providerId="ADAL" clId="{EED0154B-AD31-4C93-A929-F2131C29B405}" dt="2025-05-31T02:22:03.382" v="111" actId="1076"/>
          <ac:picMkLst>
            <pc:docMk/>
            <pc:sldMk cId="0" sldId="279"/>
            <ac:picMk id="8" creationId="{C8284923-A0FD-69B5-408C-293E413609F5}"/>
          </ac:picMkLst>
        </pc:picChg>
      </pc:sldChg>
      <pc:sldChg chg="modSp mod">
        <pc:chgData name="AL MUBTASIM" userId="3372b871-49a0-4bee-a2c2-e9d9accaa140" providerId="ADAL" clId="{EED0154B-AD31-4C93-A929-F2131C29B405}" dt="2025-05-31T16:22:12.354" v="501" actId="1076"/>
        <pc:sldMkLst>
          <pc:docMk/>
          <pc:sldMk cId="0" sldId="281"/>
        </pc:sldMkLst>
        <pc:spChg chg="mod">
          <ac:chgData name="AL MUBTASIM" userId="3372b871-49a0-4bee-a2c2-e9d9accaa140" providerId="ADAL" clId="{EED0154B-AD31-4C93-A929-F2131C29B405}" dt="2025-05-31T16:22:12.354" v="501" actId="1076"/>
          <ac:spMkLst>
            <pc:docMk/>
            <pc:sldMk cId="0" sldId="281"/>
            <ac:spMk id="3" creationId="{00000000-0000-0000-0000-000000000000}"/>
          </ac:spMkLst>
        </pc:spChg>
        <pc:spChg chg="mod">
          <ac:chgData name="AL MUBTASIM" userId="3372b871-49a0-4bee-a2c2-e9d9accaa140" providerId="ADAL" clId="{EED0154B-AD31-4C93-A929-F2131C29B405}" dt="2025-05-31T16:22:04.103" v="500" actId="20577"/>
          <ac:spMkLst>
            <pc:docMk/>
            <pc:sldMk cId="0" sldId="281"/>
            <ac:spMk id="7" creationId="{7737E62F-67F2-FE29-2CD0-405A26226A64}"/>
          </ac:spMkLst>
        </pc:spChg>
      </pc:sldChg>
      <pc:sldChg chg="modSp mod">
        <pc:chgData name="AL MUBTASIM" userId="3372b871-49a0-4bee-a2c2-e9d9accaa140" providerId="ADAL" clId="{EED0154B-AD31-4C93-A929-F2131C29B405}" dt="2025-05-31T16:17:49.678" v="423" actId="1076"/>
        <pc:sldMkLst>
          <pc:docMk/>
          <pc:sldMk cId="2072206049" sldId="291"/>
        </pc:sldMkLst>
        <pc:spChg chg="mod">
          <ac:chgData name="AL MUBTASIM" userId="3372b871-49a0-4bee-a2c2-e9d9accaa140" providerId="ADAL" clId="{EED0154B-AD31-4C93-A929-F2131C29B405}" dt="2025-05-31T16:17:49.678" v="423" actId="1076"/>
          <ac:spMkLst>
            <pc:docMk/>
            <pc:sldMk cId="2072206049" sldId="291"/>
            <ac:spMk id="4" creationId="{5A834F90-44D6-B1FC-6D9C-8F14FA977D70}"/>
          </ac:spMkLst>
        </pc:spChg>
      </pc:sldChg>
      <pc:sldChg chg="addSp delSp modSp add mod">
        <pc:chgData name="AL MUBTASIM" userId="3372b871-49a0-4bee-a2c2-e9d9accaa140" providerId="ADAL" clId="{EED0154B-AD31-4C93-A929-F2131C29B405}" dt="2025-05-31T14:58:52.853" v="387" actId="14100"/>
        <pc:sldMkLst>
          <pc:docMk/>
          <pc:sldMk cId="1692792651" sldId="293"/>
        </pc:sldMkLst>
        <pc:spChg chg="mod">
          <ac:chgData name="AL MUBTASIM" userId="3372b871-49a0-4bee-a2c2-e9d9accaa140" providerId="ADAL" clId="{EED0154B-AD31-4C93-A929-F2131C29B405}" dt="2025-05-31T14:58:52.853" v="387" actId="14100"/>
          <ac:spMkLst>
            <pc:docMk/>
            <pc:sldMk cId="1692792651" sldId="293"/>
            <ac:spMk id="8" creationId="{567C61B5-1A67-628E-FC62-88CBDC9AD54D}"/>
          </ac:spMkLst>
        </pc:spChg>
        <pc:picChg chg="add mod">
          <ac:chgData name="AL MUBTASIM" userId="3372b871-49a0-4bee-a2c2-e9d9accaa140" providerId="ADAL" clId="{EED0154B-AD31-4C93-A929-F2131C29B405}" dt="2025-05-31T14:57:03.922" v="124" actId="1076"/>
          <ac:picMkLst>
            <pc:docMk/>
            <pc:sldMk cId="1692792651" sldId="293"/>
            <ac:picMk id="2" creationId="{F21BB856-1936-F59C-E773-9CA58733234B}"/>
          </ac:picMkLst>
        </pc:picChg>
        <pc:picChg chg="add mod">
          <ac:chgData name="AL MUBTASIM" userId="3372b871-49a0-4bee-a2c2-e9d9accaa140" providerId="ADAL" clId="{EED0154B-AD31-4C93-A929-F2131C29B405}" dt="2025-05-31T14:57:09.062" v="127" actId="1076"/>
          <ac:picMkLst>
            <pc:docMk/>
            <pc:sldMk cId="1692792651" sldId="293"/>
            <ac:picMk id="3" creationId="{D26D75B1-B3D3-7192-87B7-3C85E9E0693A}"/>
          </ac:picMkLst>
        </pc:picChg>
      </pc:sldChg>
      <pc:sldChg chg="addSp delSp modSp add mod">
        <pc:chgData name="AL MUBTASIM" userId="3372b871-49a0-4bee-a2c2-e9d9accaa140" providerId="ADAL" clId="{EED0154B-AD31-4C93-A929-F2131C29B405}" dt="2025-05-31T16:18:00.110" v="430" actId="20577"/>
        <pc:sldMkLst>
          <pc:docMk/>
          <pc:sldMk cId="424036744" sldId="294"/>
        </pc:sldMkLst>
        <pc:spChg chg="add mod">
          <ac:chgData name="AL MUBTASIM" userId="3372b871-49a0-4bee-a2c2-e9d9accaa140" providerId="ADAL" clId="{EED0154B-AD31-4C93-A929-F2131C29B405}" dt="2025-05-31T16:18:00.110" v="430" actId="20577"/>
          <ac:spMkLst>
            <pc:docMk/>
            <pc:sldMk cId="424036744" sldId="294"/>
            <ac:spMk id="7" creationId="{63A54117-B17C-D4E9-79BE-71A7F59A1296}"/>
          </ac:spMkLst>
        </pc:spChg>
        <pc:picChg chg="add mod">
          <ac:chgData name="AL MUBTASIM" userId="3372b871-49a0-4bee-a2c2-e9d9accaa140" providerId="ADAL" clId="{EED0154B-AD31-4C93-A929-F2131C29B405}" dt="2025-05-31T16:17:42.383" v="422" actId="1076"/>
          <ac:picMkLst>
            <pc:docMk/>
            <pc:sldMk cId="424036744" sldId="294"/>
            <ac:picMk id="6" creationId="{C0CB293C-435C-3B09-E95B-49588917214C}"/>
          </ac:picMkLst>
        </pc:picChg>
      </pc:sldChg>
      <pc:sldChg chg="addSp delSp modSp add mod modAnim">
        <pc:chgData name="AL MUBTASIM" userId="3372b871-49a0-4bee-a2c2-e9d9accaa140" providerId="ADAL" clId="{EED0154B-AD31-4C93-A929-F2131C29B405}" dt="2025-06-01T17:17:27.143" v="609" actId="1076"/>
        <pc:sldMkLst>
          <pc:docMk/>
          <pc:sldMk cId="2997815137" sldId="295"/>
        </pc:sldMkLst>
        <pc:spChg chg="add mod">
          <ac:chgData name="AL MUBTASIM" userId="3372b871-49a0-4bee-a2c2-e9d9accaa140" providerId="ADAL" clId="{EED0154B-AD31-4C93-A929-F2131C29B405}" dt="2025-06-01T17:17:27.143" v="609" actId="1076"/>
          <ac:spMkLst>
            <pc:docMk/>
            <pc:sldMk cId="2997815137" sldId="295"/>
            <ac:spMk id="3" creationId="{3B5B4A90-E4F8-CF64-E98C-1EB6B77FA035}"/>
          </ac:spMkLst>
        </pc:spChg>
        <pc:picChg chg="add mod">
          <ac:chgData name="AL MUBTASIM" userId="3372b871-49a0-4bee-a2c2-e9d9accaa140" providerId="ADAL" clId="{EED0154B-AD31-4C93-A929-F2131C29B405}" dt="2025-06-01T17:14:45.082" v="515" actId="1076"/>
          <ac:picMkLst>
            <pc:docMk/>
            <pc:sldMk cId="2997815137" sldId="295"/>
            <ac:picMk id="2" creationId="{8DA4DEFB-DBFB-AEA9-CE09-B097EEFC5FDC}"/>
          </ac:picMkLst>
        </pc:picChg>
      </pc:sldChg>
      <pc:sldChg chg="addSp delSp modSp add mod delAnim modAnim">
        <pc:chgData name="AL MUBTASIM" userId="3372b871-49a0-4bee-a2c2-e9d9accaa140" providerId="ADAL" clId="{EED0154B-AD31-4C93-A929-F2131C29B405}" dt="2025-06-01T17:18:08.936" v="633" actId="20577"/>
        <pc:sldMkLst>
          <pc:docMk/>
          <pc:sldMk cId="2405829681" sldId="296"/>
        </pc:sldMkLst>
        <pc:spChg chg="mod">
          <ac:chgData name="AL MUBTASIM" userId="3372b871-49a0-4bee-a2c2-e9d9accaa140" providerId="ADAL" clId="{EED0154B-AD31-4C93-A929-F2131C29B405}" dt="2025-06-01T17:18:08.936" v="633" actId="20577"/>
          <ac:spMkLst>
            <pc:docMk/>
            <pc:sldMk cId="2405829681" sldId="296"/>
            <ac:spMk id="3" creationId="{3B5B4A90-E4F8-CF64-E98C-1EB6B77FA035}"/>
          </ac:spMkLst>
        </pc:spChg>
        <pc:picChg chg="del">
          <ac:chgData name="AL MUBTASIM" userId="3372b871-49a0-4bee-a2c2-e9d9accaa140" providerId="ADAL" clId="{EED0154B-AD31-4C93-A929-F2131C29B405}" dt="2025-06-01T17:17:31.242" v="611" actId="478"/>
          <ac:picMkLst>
            <pc:docMk/>
            <pc:sldMk cId="2405829681" sldId="296"/>
            <ac:picMk id="2" creationId="{8DA4DEFB-DBFB-AEA9-CE09-B097EEFC5FDC}"/>
          </ac:picMkLst>
        </pc:picChg>
        <pc:picChg chg="add mod">
          <ac:chgData name="AL MUBTASIM" userId="3372b871-49a0-4bee-a2c2-e9d9accaa140" providerId="ADAL" clId="{EED0154B-AD31-4C93-A929-F2131C29B405}" dt="2025-06-01T17:17:50.296" v="614" actId="1076"/>
          <ac:picMkLst>
            <pc:docMk/>
            <pc:sldMk cId="2405829681" sldId="296"/>
            <ac:picMk id="4" creationId="{5BA1B9FA-D08E-750F-793E-F4FBC9BAFBE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64393-C396-4CD4-8EC2-D5187FFEABB1}" type="datetimeFigureOut">
              <a:rPr lang="en-US" smtClean="0"/>
              <a:t>02-Jun-25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0BEED-B675-412C-8C27-262E9254E0F6}" type="slidenum">
              <a:rPr lang="en-US" smtClean="0"/>
              <a:t>‹#›</a:t>
            </a:fld>
            <a:endParaRPr lang="en-US"/>
          </a:p>
        </p:txBody>
      </p:sp>
    </p:spTree>
    <p:extLst>
      <p:ext uri="{BB962C8B-B14F-4D97-AF65-F5344CB8AC3E}">
        <p14:creationId xmlns:p14="http://schemas.microsoft.com/office/powerpoint/2010/main" val="2679280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Aptos" panose="020B0004020202020204" pitchFamily="34" charset="0"/>
              </a:rPr>
              <a:t>Traditional pesticide spraying exposes farmers to harmful chemicals and relies on manual methods that are labor-intensive and inefficient for large fields. IoT-based solutions, such as those using the ESP32 microcontroller, provide smart, safe, and precise control, improving both safety and efficiency in pesticide application.</a:t>
            </a:r>
            <a:r>
              <a:rPr lang="en-US" b="0" i="0">
                <a:solidFill>
                  <a:srgbClr val="000000"/>
                </a:solidFill>
                <a:effectLst/>
                <a:latin typeface="Aptos" panose="020B0004020202020204" pitchFamily="34" charset="0"/>
              </a:rPr>
              <a:t>​</a:t>
            </a:r>
            <a:endParaRPr lang="en-US"/>
          </a:p>
        </p:txBody>
      </p:sp>
      <p:sp>
        <p:nvSpPr>
          <p:cNvPr id="4" name="Slide Number Placeholder 3"/>
          <p:cNvSpPr>
            <a:spLocks noGrp="1"/>
          </p:cNvSpPr>
          <p:nvPr>
            <p:ph type="sldNum" sz="quarter" idx="5"/>
          </p:nvPr>
        </p:nvSpPr>
        <p:spPr/>
        <p:txBody>
          <a:bodyPr/>
          <a:lstStyle/>
          <a:p>
            <a:fld id="{1B90BEED-B675-412C-8C27-262E9254E0F6}" type="slidenum">
              <a:rPr lang="en-US" smtClean="0"/>
              <a:t>4</a:t>
            </a:fld>
            <a:endParaRPr lang="en-US"/>
          </a:p>
        </p:txBody>
      </p:sp>
    </p:spTree>
    <p:extLst>
      <p:ext uri="{BB962C8B-B14F-4D97-AF65-F5344CB8AC3E}">
        <p14:creationId xmlns:p14="http://schemas.microsoft.com/office/powerpoint/2010/main" val="4084115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3C3F0-BED3-3325-1FBE-483B4443B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9D7E1-65B3-D8B2-3A93-B3ABE2733F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E6C94-F30A-D7A0-2F44-075CA9F819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2A9897C-913D-C2ED-925B-9ED1F12471FA}"/>
              </a:ext>
            </a:extLst>
          </p:cNvPr>
          <p:cNvSpPr>
            <a:spLocks noGrp="1"/>
          </p:cNvSpPr>
          <p:nvPr>
            <p:ph type="sldNum" sz="quarter" idx="5"/>
          </p:nvPr>
        </p:nvSpPr>
        <p:spPr/>
        <p:txBody>
          <a:bodyPr/>
          <a:lstStyle/>
          <a:p>
            <a:fld id="{1B90BEED-B675-412C-8C27-262E9254E0F6}" type="slidenum">
              <a:rPr lang="en-US" smtClean="0"/>
              <a:t>27</a:t>
            </a:fld>
            <a:endParaRPr lang="en-US"/>
          </a:p>
        </p:txBody>
      </p:sp>
    </p:spTree>
    <p:extLst>
      <p:ext uri="{BB962C8B-B14F-4D97-AF65-F5344CB8AC3E}">
        <p14:creationId xmlns:p14="http://schemas.microsoft.com/office/powerpoint/2010/main" val="2026911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Aptos" panose="020B0004020202020204" pitchFamily="34" charset="0"/>
              </a:rPr>
              <a:t>The simulation software did not have all the required components and didn’t work perfectly.</a:t>
            </a:r>
            <a:endParaRPr lang="en-US"/>
          </a:p>
        </p:txBody>
      </p:sp>
      <p:sp>
        <p:nvSpPr>
          <p:cNvPr id="4" name="Slide Number Placeholder 3"/>
          <p:cNvSpPr>
            <a:spLocks noGrp="1"/>
          </p:cNvSpPr>
          <p:nvPr>
            <p:ph type="sldNum" sz="quarter" idx="5"/>
          </p:nvPr>
        </p:nvSpPr>
        <p:spPr/>
        <p:txBody>
          <a:bodyPr/>
          <a:lstStyle/>
          <a:p>
            <a:fld id="{1B90BEED-B675-412C-8C27-262E9254E0F6}" type="slidenum">
              <a:rPr lang="en-US" smtClean="0"/>
              <a:t>28</a:t>
            </a:fld>
            <a:endParaRPr lang="en-US"/>
          </a:p>
        </p:txBody>
      </p:sp>
    </p:spTree>
    <p:extLst>
      <p:ext uri="{BB962C8B-B14F-4D97-AF65-F5344CB8AC3E}">
        <p14:creationId xmlns:p14="http://schemas.microsoft.com/office/powerpoint/2010/main" val="1005881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Aptos" panose="020B0004020202020204" pitchFamily="34" charset="0"/>
              </a:rPr>
              <a:t>The remote-controlled pesticide sprayer car, developed with the ESP32 microcontroller, performed successfully in field tests, consistently spraying up to 30 cm under standard conditions. The spraying mechanism proved reliable whether the car was stationary or moving, providing even coverage. Low power consumption allowed extended operation without frequent battery changes. Additionally, the car responded smoothly to remote commands, enabling safe and precise control from a distance.</a:t>
            </a:r>
            <a:r>
              <a:rPr lang="en-US" b="0" i="0">
                <a:solidFill>
                  <a:srgbClr val="000000"/>
                </a:solidFill>
                <a:effectLst/>
                <a:latin typeface="Aptos" panose="020B0004020202020204" pitchFamily="34" charset="0"/>
              </a:rPr>
              <a:t>​</a:t>
            </a:r>
            <a:endParaRPr lang="en-US"/>
          </a:p>
        </p:txBody>
      </p:sp>
      <p:sp>
        <p:nvSpPr>
          <p:cNvPr id="4" name="Slide Number Placeholder 3"/>
          <p:cNvSpPr>
            <a:spLocks noGrp="1"/>
          </p:cNvSpPr>
          <p:nvPr>
            <p:ph type="sldNum" sz="quarter" idx="5"/>
          </p:nvPr>
        </p:nvSpPr>
        <p:spPr/>
        <p:txBody>
          <a:bodyPr/>
          <a:lstStyle/>
          <a:p>
            <a:fld id="{1B90BEED-B675-412C-8C27-262E9254E0F6}" type="slidenum">
              <a:rPr lang="en-US" smtClean="0"/>
              <a:t>35</a:t>
            </a:fld>
            <a:endParaRPr lang="en-US"/>
          </a:p>
        </p:txBody>
      </p:sp>
    </p:spTree>
    <p:extLst>
      <p:ext uri="{BB962C8B-B14F-4D97-AF65-F5344CB8AC3E}">
        <p14:creationId xmlns:p14="http://schemas.microsoft.com/office/powerpoint/2010/main" val="3033041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00D78-4A2F-6259-2872-10E6EE7E5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948FE-2F33-3FF7-CF8F-18903D032F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1166EE-63DE-FD84-89BD-F454785DA647}"/>
              </a:ext>
            </a:extLst>
          </p:cNvPr>
          <p:cNvSpPr>
            <a:spLocks noGrp="1"/>
          </p:cNvSpPr>
          <p:nvPr>
            <p:ph type="body" idx="1"/>
          </p:nvPr>
        </p:nvSpPr>
        <p:spPr/>
        <p:txBody>
          <a:bodyPr/>
          <a:lstStyle/>
          <a:p>
            <a:r>
              <a:rPr lang="en-US" b="0" i="0" u="none" strike="noStrike">
                <a:solidFill>
                  <a:srgbClr val="000000"/>
                </a:solidFill>
                <a:effectLst/>
                <a:latin typeface="Aptos" panose="020B0004020202020204" pitchFamily="34" charset="0"/>
              </a:rPr>
              <a:t>The system’s spraying requires slower movement, which reduces operational speed and overall efficiency. Additionally, the small spray tank, limited by the short pump wire, restricts usage time before refilling is needed. Consequently, the current design is best suited for small plots and is not ideal for larger farms without further upgrades.</a:t>
            </a:r>
            <a:r>
              <a:rPr lang="en-US" b="0" i="0">
                <a:solidFill>
                  <a:srgbClr val="000000"/>
                </a:solidFill>
                <a:effectLst/>
                <a:latin typeface="Aptos" panose="020B0004020202020204" pitchFamily="34" charset="0"/>
              </a:rPr>
              <a:t>​</a:t>
            </a:r>
            <a:endParaRPr lang="en-US"/>
          </a:p>
        </p:txBody>
      </p:sp>
      <p:sp>
        <p:nvSpPr>
          <p:cNvPr id="4" name="Slide Number Placeholder 3">
            <a:extLst>
              <a:ext uri="{FF2B5EF4-FFF2-40B4-BE49-F238E27FC236}">
                <a16:creationId xmlns:a16="http://schemas.microsoft.com/office/drawing/2014/main" id="{E125CEBC-B712-CE44-CC7C-15B7002F10B4}"/>
              </a:ext>
            </a:extLst>
          </p:cNvPr>
          <p:cNvSpPr>
            <a:spLocks noGrp="1"/>
          </p:cNvSpPr>
          <p:nvPr>
            <p:ph type="sldNum" sz="quarter" idx="5"/>
          </p:nvPr>
        </p:nvSpPr>
        <p:spPr/>
        <p:txBody>
          <a:bodyPr/>
          <a:lstStyle/>
          <a:p>
            <a:fld id="{1B90BEED-B675-412C-8C27-262E9254E0F6}" type="slidenum">
              <a:rPr lang="en-US" smtClean="0"/>
              <a:t>36</a:t>
            </a:fld>
            <a:endParaRPr lang="en-US"/>
          </a:p>
        </p:txBody>
      </p:sp>
    </p:spTree>
    <p:extLst>
      <p:ext uri="{BB962C8B-B14F-4D97-AF65-F5344CB8AC3E}">
        <p14:creationId xmlns:p14="http://schemas.microsoft.com/office/powerpoint/2010/main" val="126682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Autonomous Navigation:</a:t>
            </a:r>
            <a:br>
              <a:rPr lang="en-US"/>
            </a:br>
            <a:r>
              <a:rPr lang="en-US"/>
              <a:t>Add GPS or sensor-based path planning for hands-free spraying.</a:t>
            </a:r>
          </a:p>
          <a:p>
            <a:pPr>
              <a:buNone/>
            </a:pPr>
            <a:r>
              <a:rPr lang="en-US" b="1"/>
              <a:t>Tank &amp; Pump Upgrade:</a:t>
            </a:r>
            <a:br>
              <a:rPr lang="en-US"/>
            </a:br>
            <a:r>
              <a:rPr lang="en-US"/>
              <a:t>Use a larger tank and stronger pump to cover bigger areas efficiently.</a:t>
            </a:r>
          </a:p>
          <a:p>
            <a:r>
              <a:rPr lang="en-US" b="1"/>
              <a:t>Data Logging:</a:t>
            </a:r>
            <a:br>
              <a:rPr lang="en-US"/>
            </a:br>
            <a:r>
              <a:rPr lang="en-US"/>
              <a:t>Enable app-based tracking of spray, battery, and performance for smarter optimization.</a:t>
            </a:r>
          </a:p>
        </p:txBody>
      </p:sp>
      <p:sp>
        <p:nvSpPr>
          <p:cNvPr id="4" name="Slide Number Placeholder 3"/>
          <p:cNvSpPr>
            <a:spLocks noGrp="1"/>
          </p:cNvSpPr>
          <p:nvPr>
            <p:ph type="sldNum" sz="quarter" idx="5"/>
          </p:nvPr>
        </p:nvSpPr>
        <p:spPr/>
        <p:txBody>
          <a:bodyPr/>
          <a:lstStyle/>
          <a:p>
            <a:fld id="{1B90BEED-B675-412C-8C27-262E9254E0F6}" type="slidenum">
              <a:rPr lang="en-US" smtClean="0"/>
              <a:t>37</a:t>
            </a:fld>
            <a:endParaRPr lang="en-US"/>
          </a:p>
        </p:txBody>
      </p:sp>
    </p:spTree>
    <p:extLst>
      <p:ext uri="{BB962C8B-B14F-4D97-AF65-F5344CB8AC3E}">
        <p14:creationId xmlns:p14="http://schemas.microsoft.com/office/powerpoint/2010/main" val="3669304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None/>
            </a:pPr>
            <a:r>
              <a:rPr lang="en-US"/>
              <a:t>So in conclusion, we successfully developed an ESP32-based remote-controlled pesticide sprayer car that delivers consistent 30 cm spray coverage. Its low power use and smooth control make it safe, efficient, and reliable for extended use in the field. This project sets the stage for future upgrades, including full automation and smart monitoring features.</a:t>
            </a:r>
          </a:p>
        </p:txBody>
      </p:sp>
      <p:sp>
        <p:nvSpPr>
          <p:cNvPr id="4" name="Slide Number Placeholder 3"/>
          <p:cNvSpPr>
            <a:spLocks noGrp="1"/>
          </p:cNvSpPr>
          <p:nvPr>
            <p:ph type="sldNum" sz="quarter" idx="5"/>
          </p:nvPr>
        </p:nvSpPr>
        <p:spPr/>
        <p:txBody>
          <a:bodyPr/>
          <a:lstStyle/>
          <a:p>
            <a:fld id="{1B90BEED-B675-412C-8C27-262E9254E0F6}" type="slidenum">
              <a:rPr lang="en-US" smtClean="0"/>
              <a:t>38</a:t>
            </a:fld>
            <a:endParaRPr lang="en-US"/>
          </a:p>
        </p:txBody>
      </p:sp>
    </p:spTree>
    <p:extLst>
      <p:ext uri="{BB962C8B-B14F-4D97-AF65-F5344CB8AC3E}">
        <p14:creationId xmlns:p14="http://schemas.microsoft.com/office/powerpoint/2010/main" val="208624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Aptos" panose="020B0004020202020204" pitchFamily="34" charset="0"/>
              </a:rPr>
              <a:t>This project aims to enhance user safety by minimizing direct contact with pesticides through remote operation. It promotes automation in agriculture by utilizing low-cost microcontrollers, making advanced technology accessible to more farmers. Additionally, the development of a scalable prototype supports smart farming applications, paving the way for efficient and sustainable agricultural practices.</a:t>
            </a:r>
            <a:r>
              <a:rPr lang="en-US" b="0" i="0">
                <a:solidFill>
                  <a:srgbClr val="000000"/>
                </a:solidFill>
                <a:effectLst/>
                <a:latin typeface="Aptos" panose="020B0004020202020204" pitchFamily="34" charset="0"/>
              </a:rPr>
              <a:t>​</a:t>
            </a:r>
            <a:endParaRPr lang="en-US"/>
          </a:p>
        </p:txBody>
      </p:sp>
      <p:sp>
        <p:nvSpPr>
          <p:cNvPr id="4" name="Slide Number Placeholder 3"/>
          <p:cNvSpPr>
            <a:spLocks noGrp="1"/>
          </p:cNvSpPr>
          <p:nvPr>
            <p:ph type="sldNum" sz="quarter" idx="5"/>
          </p:nvPr>
        </p:nvSpPr>
        <p:spPr/>
        <p:txBody>
          <a:bodyPr/>
          <a:lstStyle/>
          <a:p>
            <a:fld id="{1B90BEED-B675-412C-8C27-262E9254E0F6}" type="slidenum">
              <a:rPr lang="en-US" smtClean="0"/>
              <a:t>5</a:t>
            </a:fld>
            <a:endParaRPr lang="en-US"/>
          </a:p>
        </p:txBody>
      </p:sp>
    </p:spTree>
    <p:extLst>
      <p:ext uri="{BB962C8B-B14F-4D97-AF65-F5344CB8AC3E}">
        <p14:creationId xmlns:p14="http://schemas.microsoft.com/office/powerpoint/2010/main" val="3836204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Aptos" panose="020B0004020202020204" pitchFamily="34" charset="0"/>
              </a:rPr>
              <a:t>The project aims to develop a remote-controlled pesticide spraying vehicle by incorporating Bluetooth communication between a mobile device and the ESP32 microcontroller to receive directional and spray commands. It includes simulating and testing motor control and spraying functions using Arduino IDE and Proteus to ensure system accuracy before building the physical model. The design implements dual motor control via an L298N driver module for navigation and activates the pesticide pump through a relay-controlled sprayer. Finally, the system’s movement and spraying performance will be analyzed and validated in a test environment to ensure consistent operation and user safety.</a:t>
            </a:r>
            <a:r>
              <a:rPr lang="en-US" b="0" i="0">
                <a:solidFill>
                  <a:srgbClr val="000000"/>
                </a:solidFill>
                <a:effectLst/>
                <a:latin typeface="Aptos" panose="020B0004020202020204" pitchFamily="34" charset="0"/>
              </a:rPr>
              <a:t>​</a:t>
            </a:r>
            <a:endParaRPr lang="en-US"/>
          </a:p>
        </p:txBody>
      </p:sp>
      <p:sp>
        <p:nvSpPr>
          <p:cNvPr id="4" name="Slide Number Placeholder 3"/>
          <p:cNvSpPr>
            <a:spLocks noGrp="1"/>
          </p:cNvSpPr>
          <p:nvPr>
            <p:ph type="sldNum" sz="quarter" idx="5"/>
          </p:nvPr>
        </p:nvSpPr>
        <p:spPr/>
        <p:txBody>
          <a:bodyPr/>
          <a:lstStyle/>
          <a:p>
            <a:fld id="{1B90BEED-B675-412C-8C27-262E9254E0F6}" type="slidenum">
              <a:rPr lang="en-US" smtClean="0"/>
              <a:t>6</a:t>
            </a:fld>
            <a:endParaRPr lang="en-US"/>
          </a:p>
        </p:txBody>
      </p:sp>
    </p:spTree>
    <p:extLst>
      <p:ext uri="{BB962C8B-B14F-4D97-AF65-F5344CB8AC3E}">
        <p14:creationId xmlns:p14="http://schemas.microsoft.com/office/powerpoint/2010/main" val="97972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mj-lt"/>
              <a:buAutoNum type="arabicPeriod"/>
            </a:pPr>
            <a:r>
              <a:rPr lang="en-US" sz="1800" b="0" i="0" u="none" strike="noStrike">
                <a:solidFill>
                  <a:srgbClr val="000000"/>
                </a:solidFill>
                <a:effectLst/>
                <a:latin typeface="Aptos" panose="020B0004020202020204" pitchFamily="34" charset="0"/>
              </a:rPr>
              <a:t>N. Babu et al. (2023) introduced an IoT-based pesticide spraying robot enabling real-time user control. However, the lack of terrain or obstacle detection sensors limits its effectiveness in uneven or complex fields.</a:t>
            </a:r>
            <a:r>
              <a:rPr lang="en-US" sz="1800" b="0" i="0">
                <a:solidFill>
                  <a:srgbClr val="444444"/>
                </a:solidFill>
                <a:effectLst/>
                <a:latin typeface="Aptos" panose="020B0004020202020204" pitchFamily="34" charset="0"/>
              </a:rPr>
              <a:t>​</a:t>
            </a:r>
            <a:br>
              <a:rPr lang="en-US" sz="1800" b="0" i="0">
                <a:solidFill>
                  <a:srgbClr val="444444"/>
                </a:solidFill>
                <a:effectLst/>
                <a:latin typeface="Aptos" panose="020B0004020202020204" pitchFamily="34" charset="0"/>
              </a:rPr>
            </a:br>
            <a:r>
              <a:rPr lang="en-US" sz="1800" b="0" i="0">
                <a:solidFill>
                  <a:srgbClr val="444444"/>
                </a:solidFill>
                <a:effectLst/>
                <a:latin typeface="Calibri" panose="020F0502020204030204" pitchFamily="34" charset="0"/>
              </a:rPr>
              <a:t>​</a:t>
            </a:r>
            <a:br>
              <a:rPr lang="en-US" sz="1800" b="0" i="0">
                <a:solidFill>
                  <a:srgbClr val="444444"/>
                </a:solidFill>
                <a:effectLst/>
                <a:latin typeface="Calibri" panose="020F0502020204030204" pitchFamily="34" charset="0"/>
              </a:rPr>
            </a:br>
            <a:r>
              <a:rPr lang="en-US" sz="1800" b="0" i="0" u="none" strike="noStrike">
                <a:solidFill>
                  <a:srgbClr val="000000"/>
                </a:solidFill>
                <a:effectLst/>
                <a:latin typeface="Aptos" panose="020B0004020202020204" pitchFamily="34" charset="0"/>
              </a:rPr>
              <a:t>S. T. Ayyagari et al. (2021) developed a solar-powered robot capable of spraying pesticides and mowing weeds. However, the integration of multiple functions increases system complexity and cost, making it less suitable for small farms.</a:t>
            </a: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algn="l" rtl="0" fontAlgn="base">
              <a:buFont typeface="+mj-lt"/>
              <a:buAutoNum type="arabicPeriod"/>
            </a:pP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marL="228600" indent="-228600">
              <a:buAutoNum type="alphaUcPeriod"/>
            </a:pPr>
            <a:endParaRPr lang="en-US"/>
          </a:p>
        </p:txBody>
      </p:sp>
      <p:sp>
        <p:nvSpPr>
          <p:cNvPr id="4" name="Slide Number Placeholder 3"/>
          <p:cNvSpPr>
            <a:spLocks noGrp="1"/>
          </p:cNvSpPr>
          <p:nvPr>
            <p:ph type="sldNum" sz="quarter" idx="5"/>
          </p:nvPr>
        </p:nvSpPr>
        <p:spPr/>
        <p:txBody>
          <a:bodyPr/>
          <a:lstStyle/>
          <a:p>
            <a:fld id="{1B90BEED-B675-412C-8C27-262E9254E0F6}" type="slidenum">
              <a:rPr lang="en-US" smtClean="0"/>
              <a:t>8</a:t>
            </a:fld>
            <a:endParaRPr lang="en-US"/>
          </a:p>
        </p:txBody>
      </p:sp>
    </p:spTree>
    <p:extLst>
      <p:ext uri="{BB962C8B-B14F-4D97-AF65-F5344CB8AC3E}">
        <p14:creationId xmlns:p14="http://schemas.microsoft.com/office/powerpoint/2010/main" val="2561175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mj-lt"/>
              <a:buAutoNum type="arabicPeriod"/>
            </a:pPr>
            <a:r>
              <a:rPr lang="en-US" sz="4000" b="0" i="0" u="none" strike="noStrike">
                <a:solidFill>
                  <a:srgbClr val="000000"/>
                </a:solidFill>
                <a:effectLst/>
                <a:latin typeface="Aptos" panose="020B0004020202020204" pitchFamily="34" charset="0"/>
              </a:rPr>
              <a:t>M. A. Naik et al. (2025) presented a telerobotic sprayer for greenhouses using ultrasonic sensors for precise plant targeting. Although effective in reducing pesticide use, the system’s complexity and high cost stem from its dependence on real-time video and multiple sensors.</a:t>
            </a:r>
            <a:r>
              <a:rPr lang="en-US" sz="4000" b="0" i="0">
                <a:solidFill>
                  <a:srgbClr val="000000"/>
                </a:solidFill>
                <a:effectLst/>
                <a:latin typeface="Aptos" panose="020B0004020202020204" pitchFamily="34" charset="0"/>
              </a:rPr>
              <a:t>​</a:t>
            </a:r>
            <a:br>
              <a:rPr lang="en-US" sz="4000" b="0" i="0">
                <a:solidFill>
                  <a:srgbClr val="000000"/>
                </a:solidFill>
                <a:effectLst/>
                <a:latin typeface="Aptos" panose="020B0004020202020204" pitchFamily="34" charset="0"/>
              </a:rPr>
            </a:br>
            <a:r>
              <a:rPr lang="en-US" sz="4000" b="0" i="0">
                <a:solidFill>
                  <a:srgbClr val="000000"/>
                </a:solidFill>
                <a:effectLst/>
                <a:latin typeface="Calibri" panose="020F0502020204030204" pitchFamily="34" charset="0"/>
              </a:rPr>
              <a:t>​</a:t>
            </a:r>
            <a:br>
              <a:rPr lang="en-US" sz="4000" b="0" i="0">
                <a:solidFill>
                  <a:srgbClr val="000000"/>
                </a:solidFill>
                <a:effectLst/>
                <a:latin typeface="Calibri" panose="020F0502020204030204" pitchFamily="34" charset="0"/>
              </a:rPr>
            </a:br>
            <a:r>
              <a:rPr lang="en-US" sz="4000" b="0" i="0" u="none" strike="noStrike">
                <a:solidFill>
                  <a:srgbClr val="000000"/>
                </a:solidFill>
                <a:effectLst/>
                <a:latin typeface="Aptos" panose="020B0004020202020204" pitchFamily="34" charset="0"/>
              </a:rPr>
              <a:t>J. F. Kayode et al. (2023) designed a solar-powered pesticide sprayer controlled via Bluetooth. The system relies heavily on sunlight and has a limited operation time per tank, reducing its effectiveness in large fields or during cloudy weather.</a:t>
            </a:r>
            <a:r>
              <a:rPr lang="en-US" sz="4000" b="0" i="0">
                <a:solidFill>
                  <a:srgbClr val="000000"/>
                </a:solidFill>
                <a:effectLst/>
                <a:latin typeface="Aptos" panose="020B0004020202020204" pitchFamily="34" charset="0"/>
              </a:rPr>
              <a:t>​</a:t>
            </a:r>
            <a:endParaRPr lang="en-US"/>
          </a:p>
        </p:txBody>
      </p:sp>
      <p:sp>
        <p:nvSpPr>
          <p:cNvPr id="4" name="Slide Number Placeholder 3"/>
          <p:cNvSpPr>
            <a:spLocks noGrp="1"/>
          </p:cNvSpPr>
          <p:nvPr>
            <p:ph type="sldNum" sz="quarter" idx="5"/>
          </p:nvPr>
        </p:nvSpPr>
        <p:spPr/>
        <p:txBody>
          <a:bodyPr/>
          <a:lstStyle/>
          <a:p>
            <a:fld id="{1B90BEED-B675-412C-8C27-262E9254E0F6}" type="slidenum">
              <a:rPr lang="en-US" smtClean="0"/>
              <a:t>9</a:t>
            </a:fld>
            <a:endParaRPr lang="en-US"/>
          </a:p>
        </p:txBody>
      </p:sp>
    </p:spTree>
    <p:extLst>
      <p:ext uri="{BB962C8B-B14F-4D97-AF65-F5344CB8AC3E}">
        <p14:creationId xmlns:p14="http://schemas.microsoft.com/office/powerpoint/2010/main" val="3531379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Aptos" panose="020B0004020202020204" pitchFamily="34" charset="0"/>
              </a:rPr>
              <a:t>P. K. C. et al. (2024) proposed a remote-controlled sprayer featuring a self-propelled mechanism. Although the concept shows promise, the paper lacks sufficient details on the control system and power source, making it difficult to evaluate the device’s reliability and operational range.</a:t>
            </a:r>
            <a:r>
              <a:rPr lang="en-US" b="0" i="0">
                <a:solidFill>
                  <a:srgbClr val="000000"/>
                </a:solidFill>
                <a:effectLst/>
                <a:latin typeface="Aptos" panose="020B0004020202020204" pitchFamily="34" charset="0"/>
              </a:rPr>
              <a:t>​</a:t>
            </a:r>
            <a:endParaRPr lang="en-US"/>
          </a:p>
        </p:txBody>
      </p:sp>
      <p:sp>
        <p:nvSpPr>
          <p:cNvPr id="4" name="Slide Number Placeholder 3"/>
          <p:cNvSpPr>
            <a:spLocks noGrp="1"/>
          </p:cNvSpPr>
          <p:nvPr>
            <p:ph type="sldNum" sz="quarter" idx="5"/>
          </p:nvPr>
        </p:nvSpPr>
        <p:spPr/>
        <p:txBody>
          <a:bodyPr/>
          <a:lstStyle/>
          <a:p>
            <a:fld id="{1B90BEED-B675-412C-8C27-262E9254E0F6}" type="slidenum">
              <a:rPr lang="en-US" smtClean="0"/>
              <a:t>10</a:t>
            </a:fld>
            <a:endParaRPr lang="en-US"/>
          </a:p>
        </p:txBody>
      </p:sp>
    </p:spTree>
    <p:extLst>
      <p:ext uri="{BB962C8B-B14F-4D97-AF65-F5344CB8AC3E}">
        <p14:creationId xmlns:p14="http://schemas.microsoft.com/office/powerpoint/2010/main" val="4177247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Aptos" panose="020B0004020202020204" pitchFamily="34" charset="0"/>
              </a:rPr>
              <a:t>Our design focuses solely on pesticide spraying, simplifying construction and maintenance for practical use on small farms. This contrasts with Ayyagari et al.’s approach, which combined mowing and spraying, making their system more complex and less focused.</a:t>
            </a:r>
            <a:r>
              <a:rPr lang="en-US" b="0" i="0">
                <a:solidFill>
                  <a:srgbClr val="000000"/>
                </a:solidFill>
                <a:effectLst/>
                <a:latin typeface="Aptos" panose="020B0004020202020204" pitchFamily="34" charset="0"/>
              </a:rPr>
              <a:t>​</a:t>
            </a:r>
            <a:br>
              <a:rPr lang="en-US" b="0" i="0">
                <a:solidFill>
                  <a:srgbClr val="000000"/>
                </a:solidFill>
                <a:effectLst/>
                <a:latin typeface="Aptos" panose="020B0004020202020204" pitchFamily="34" charset="0"/>
              </a:rPr>
            </a:br>
            <a:r>
              <a:rPr lang="en-US" b="0" i="0">
                <a:solidFill>
                  <a:srgbClr val="000000"/>
                </a:solidFill>
                <a:effectLst/>
                <a:latin typeface="Calibri" panose="020F0502020204030204" pitchFamily="34" charset="0"/>
              </a:rPr>
              <a:t>​</a:t>
            </a:r>
            <a:br>
              <a:rPr lang="en-US" b="0" i="0">
                <a:solidFill>
                  <a:srgbClr val="000000"/>
                </a:solidFill>
                <a:effectLst/>
                <a:latin typeface="Calibri" panose="020F0502020204030204" pitchFamily="34" charset="0"/>
              </a:rPr>
            </a:br>
            <a:r>
              <a:rPr lang="en-US" b="0" i="0" u="none" strike="noStrike">
                <a:solidFill>
                  <a:srgbClr val="000000"/>
                </a:solidFill>
                <a:effectLst/>
                <a:latin typeface="Aptos" panose="020B0004020202020204" pitchFamily="34" charset="0"/>
              </a:rPr>
              <a:t>Our ESP32-based design operates independently of sunlight, making it reliable in all weather conditions. It is also more affordable and consistent compared to solar-powered systems like those developed by Kayode et al., ensuring greater usability for farmers regardless of environmental factors.</a:t>
            </a:r>
            <a:r>
              <a:rPr lang="en-US" b="0" i="0">
                <a:solidFill>
                  <a:srgbClr val="000000"/>
                </a:solidFill>
                <a:effectLst/>
                <a:latin typeface="Aptos" panose="020B0004020202020204" pitchFamily="34" charset="0"/>
              </a:rPr>
              <a:t>​</a:t>
            </a:r>
            <a:endParaRPr lang="en-US"/>
          </a:p>
        </p:txBody>
      </p:sp>
      <p:sp>
        <p:nvSpPr>
          <p:cNvPr id="4" name="Slide Number Placeholder 3"/>
          <p:cNvSpPr>
            <a:spLocks noGrp="1"/>
          </p:cNvSpPr>
          <p:nvPr>
            <p:ph type="sldNum" sz="quarter" idx="5"/>
          </p:nvPr>
        </p:nvSpPr>
        <p:spPr/>
        <p:txBody>
          <a:bodyPr/>
          <a:lstStyle/>
          <a:p>
            <a:fld id="{1B90BEED-B675-412C-8C27-262E9254E0F6}" type="slidenum">
              <a:rPr lang="en-US" smtClean="0"/>
              <a:t>11</a:t>
            </a:fld>
            <a:endParaRPr lang="en-US"/>
          </a:p>
        </p:txBody>
      </p:sp>
    </p:spTree>
    <p:extLst>
      <p:ext uri="{BB962C8B-B14F-4D97-AF65-F5344CB8AC3E}">
        <p14:creationId xmlns:p14="http://schemas.microsoft.com/office/powerpoint/2010/main" val="1945089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ptos" panose="020B0004020202020204" pitchFamily="34" charset="0"/>
              </a:rPr>
              <a:t>Our system balances safety and usability by enabling remote control operation, protecting the user from direct exposure. Unlike the complex sensor and video-based setups used by Naik et al., our design is simpler and more farmer-friendly, making it easier to adopt and operate in the field.</a:t>
            </a:r>
            <a:r>
              <a:rPr lang="en-US" sz="1800" b="0" i="0">
                <a:solidFill>
                  <a:srgbClr val="000000"/>
                </a:solidFill>
                <a:effectLst/>
                <a:latin typeface="Aptos" panose="020B0004020202020204" pitchFamily="34" charset="0"/>
              </a:rPr>
              <a:t>​</a:t>
            </a:r>
            <a:endParaRPr lang="en-US"/>
          </a:p>
        </p:txBody>
      </p:sp>
      <p:sp>
        <p:nvSpPr>
          <p:cNvPr id="4" name="Slide Number Placeholder 3"/>
          <p:cNvSpPr>
            <a:spLocks noGrp="1"/>
          </p:cNvSpPr>
          <p:nvPr>
            <p:ph type="sldNum" sz="quarter" idx="5"/>
          </p:nvPr>
        </p:nvSpPr>
        <p:spPr/>
        <p:txBody>
          <a:bodyPr/>
          <a:lstStyle/>
          <a:p>
            <a:fld id="{1B90BEED-B675-412C-8C27-262E9254E0F6}" type="slidenum">
              <a:rPr lang="en-US" smtClean="0"/>
              <a:t>12</a:t>
            </a:fld>
            <a:endParaRPr lang="en-US"/>
          </a:p>
        </p:txBody>
      </p:sp>
    </p:spTree>
    <p:extLst>
      <p:ext uri="{BB962C8B-B14F-4D97-AF65-F5344CB8AC3E}">
        <p14:creationId xmlns:p14="http://schemas.microsoft.com/office/powerpoint/2010/main" val="347190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90BEED-B675-412C-8C27-262E9254E0F6}" type="slidenum">
              <a:rPr lang="en-US" smtClean="0"/>
              <a:t>26</a:t>
            </a:fld>
            <a:endParaRPr lang="en-US"/>
          </a:p>
        </p:txBody>
      </p:sp>
    </p:spTree>
    <p:extLst>
      <p:ext uri="{BB962C8B-B14F-4D97-AF65-F5344CB8AC3E}">
        <p14:creationId xmlns:p14="http://schemas.microsoft.com/office/powerpoint/2010/main" val="4212718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02-Jun-25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02-Jun-25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02-Jun-25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02-Jun-25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02-Jun-25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02-Jun-25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02-Jun-25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02-Jun-25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forms.gle/3RFasstXoVQzWAbF6"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48550/arXiv.2106.05236" TargetMode="External"/><Relationship Id="rId2" Type="http://schemas.openxmlformats.org/officeDocument/2006/relationships/hyperlink" Target="https://doi.org/10.17485/IJST/v16i22.926" TargetMode="External"/><Relationship Id="rId1" Type="http://schemas.openxmlformats.org/officeDocument/2006/relationships/slideLayout" Target="../slideLayouts/slideLayout7.xml"/><Relationship Id="rId5" Type="http://schemas.openxmlformats.org/officeDocument/2006/relationships/hyperlink" Target="https://doi.org/10.1001/proptech.2024.4714" TargetMode="External"/><Relationship Id="rId4" Type="http://schemas.openxmlformats.org/officeDocument/2006/relationships/hyperlink" Target="https://doi.org/10.1002/rob.2252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88191" y="0"/>
            <a:ext cx="6399809" cy="10351704"/>
            <a:chOff x="0" y="0"/>
            <a:chExt cx="1514964" cy="2726375"/>
          </a:xfrm>
        </p:grpSpPr>
        <p:sp>
          <p:nvSpPr>
            <p:cNvPr id="3" name="Freeform 3"/>
            <p:cNvSpPr/>
            <p:nvPr/>
          </p:nvSpPr>
          <p:spPr>
            <a:xfrm>
              <a:off x="0" y="0"/>
              <a:ext cx="1514964" cy="2726375"/>
            </a:xfrm>
            <a:custGeom>
              <a:avLst/>
              <a:gdLst/>
              <a:ahLst/>
              <a:cxnLst/>
              <a:rect l="l" t="t" r="r" b="b"/>
              <a:pathLst>
                <a:path w="1514964" h="2726375">
                  <a:moveTo>
                    <a:pt x="0" y="0"/>
                  </a:moveTo>
                  <a:lnTo>
                    <a:pt x="1514964" y="0"/>
                  </a:lnTo>
                  <a:lnTo>
                    <a:pt x="1514964" y="2726375"/>
                  </a:lnTo>
                  <a:lnTo>
                    <a:pt x="0" y="2726375"/>
                  </a:lnTo>
                  <a:close/>
                </a:path>
              </a:pathLst>
            </a:custGeom>
            <a:solidFill>
              <a:srgbClr val="D9D9D9"/>
            </a:solidFill>
          </p:spPr>
          <p:txBody>
            <a:bodyPr/>
            <a:lstStyle/>
            <a:p>
              <a:endParaRPr lang="en-US"/>
            </a:p>
          </p:txBody>
        </p:sp>
        <p:sp>
          <p:nvSpPr>
            <p:cNvPr id="4" name="TextBox 4"/>
            <p:cNvSpPr txBox="1"/>
            <p:nvPr/>
          </p:nvSpPr>
          <p:spPr>
            <a:xfrm>
              <a:off x="0" y="-104775"/>
              <a:ext cx="1514964" cy="2831150"/>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0" y="0"/>
            <a:ext cx="1028700" cy="10351704"/>
            <a:chOff x="0" y="0"/>
            <a:chExt cx="270933" cy="2726375"/>
          </a:xfrm>
        </p:grpSpPr>
        <p:sp>
          <p:nvSpPr>
            <p:cNvPr id="8" name="Freeform 8"/>
            <p:cNvSpPr/>
            <p:nvPr/>
          </p:nvSpPr>
          <p:spPr>
            <a:xfrm>
              <a:off x="0" y="0"/>
              <a:ext cx="270933" cy="2726375"/>
            </a:xfrm>
            <a:custGeom>
              <a:avLst/>
              <a:gdLst/>
              <a:ahLst/>
              <a:cxnLst/>
              <a:rect l="l" t="t" r="r" b="b"/>
              <a:pathLst>
                <a:path w="270933" h="2726375">
                  <a:moveTo>
                    <a:pt x="0" y="0"/>
                  </a:moveTo>
                  <a:lnTo>
                    <a:pt x="270933" y="0"/>
                  </a:lnTo>
                  <a:lnTo>
                    <a:pt x="270933" y="2726375"/>
                  </a:lnTo>
                  <a:lnTo>
                    <a:pt x="0" y="2726375"/>
                  </a:lnTo>
                  <a:close/>
                </a:path>
              </a:pathLst>
            </a:custGeom>
            <a:solidFill>
              <a:srgbClr val="000000"/>
            </a:solidFill>
          </p:spPr>
          <p:txBody>
            <a:bodyPr/>
            <a:lstStyle/>
            <a:p>
              <a:endParaRPr lang="en-US"/>
            </a:p>
          </p:txBody>
        </p:sp>
        <p:sp>
          <p:nvSpPr>
            <p:cNvPr id="9" name="TextBox 9"/>
            <p:cNvSpPr txBox="1"/>
            <p:nvPr/>
          </p:nvSpPr>
          <p:spPr>
            <a:xfrm>
              <a:off x="0" y="-104775"/>
              <a:ext cx="270933" cy="2831150"/>
            </a:xfrm>
            <a:prstGeom prst="rect">
              <a:avLst/>
            </a:prstGeom>
          </p:spPr>
          <p:txBody>
            <a:bodyPr lIns="50800" tIns="50800" rIns="50800" bIns="50800" rtlCol="0" anchor="ctr"/>
            <a:lstStyle/>
            <a:p>
              <a:pPr algn="ctr">
                <a:lnSpc>
                  <a:spcPts val="3640"/>
                </a:lnSpc>
              </a:pPr>
              <a:endParaRPr/>
            </a:p>
          </p:txBody>
        </p:sp>
      </p:grpSp>
      <p:sp>
        <p:nvSpPr>
          <p:cNvPr id="10" name="Freeform 10"/>
          <p:cNvSpPr/>
          <p:nvPr/>
        </p:nvSpPr>
        <p:spPr>
          <a:xfrm>
            <a:off x="1219553" y="439401"/>
            <a:ext cx="1650899" cy="1638517"/>
          </a:xfrm>
          <a:custGeom>
            <a:avLst/>
            <a:gdLst/>
            <a:ahLst/>
            <a:cxnLst/>
            <a:rect l="l" t="t" r="r" b="b"/>
            <a:pathLst>
              <a:path w="1650899" h="1638517">
                <a:moveTo>
                  <a:pt x="0" y="0"/>
                </a:moveTo>
                <a:lnTo>
                  <a:pt x="1650899" y="0"/>
                </a:lnTo>
                <a:lnTo>
                  <a:pt x="1650899" y="1638517"/>
                </a:lnTo>
                <a:lnTo>
                  <a:pt x="0" y="1638517"/>
                </a:lnTo>
                <a:lnTo>
                  <a:pt x="0" y="0"/>
                </a:lnTo>
                <a:close/>
              </a:path>
            </a:pathLst>
          </a:custGeom>
          <a:blipFill>
            <a:blip r:embed="rId2"/>
            <a:stretch>
              <a:fillRect/>
            </a:stretch>
          </a:blipFill>
        </p:spPr>
        <p:txBody>
          <a:bodyPr/>
          <a:lstStyle/>
          <a:p>
            <a:endParaRPr lang="en-US"/>
          </a:p>
        </p:txBody>
      </p:sp>
      <p:sp>
        <p:nvSpPr>
          <p:cNvPr id="11" name="TextBox 11"/>
          <p:cNvSpPr txBox="1"/>
          <p:nvPr/>
        </p:nvSpPr>
        <p:spPr>
          <a:xfrm>
            <a:off x="1307503" y="3452950"/>
            <a:ext cx="8493282" cy="3192318"/>
          </a:xfrm>
          <a:prstGeom prst="rect">
            <a:avLst/>
          </a:prstGeom>
        </p:spPr>
        <p:txBody>
          <a:bodyPr lIns="0" tIns="0" rIns="0" bIns="0" rtlCol="0" anchor="t">
            <a:spAutoFit/>
          </a:bodyPr>
          <a:lstStyle/>
          <a:p>
            <a:pPr algn="l">
              <a:lnSpc>
                <a:spcPts val="5095"/>
              </a:lnSpc>
            </a:pPr>
            <a:r>
              <a:rPr lang="en-US" sz="4318" spc="526">
                <a:solidFill>
                  <a:srgbClr val="000000"/>
                </a:solidFill>
                <a:latin typeface="League Spartan"/>
                <a:ea typeface="League Spartan"/>
                <a:cs typeface="League Spartan"/>
                <a:sym typeface="League Spartan"/>
              </a:rPr>
              <a:t>REMOTE-CONTROLLED PESTICIDE SPRAYING AND FIELD ASSISTANCE CAR FOR FARMERS USING ARDUINO</a:t>
            </a:r>
          </a:p>
        </p:txBody>
      </p:sp>
      <p:sp>
        <p:nvSpPr>
          <p:cNvPr id="12" name="TextBox 12"/>
          <p:cNvSpPr txBox="1"/>
          <p:nvPr/>
        </p:nvSpPr>
        <p:spPr>
          <a:xfrm>
            <a:off x="1429501" y="7460721"/>
            <a:ext cx="2186584" cy="495935"/>
          </a:xfrm>
          <a:prstGeom prst="rect">
            <a:avLst/>
          </a:prstGeom>
        </p:spPr>
        <p:txBody>
          <a:bodyPr lIns="0" tIns="0" rIns="0" bIns="0" rtlCol="0" anchor="t">
            <a:spAutoFit/>
          </a:bodyPr>
          <a:lstStyle/>
          <a:p>
            <a:pPr algn="l">
              <a:lnSpc>
                <a:spcPts val="3640"/>
              </a:lnSpc>
            </a:pPr>
            <a:r>
              <a:rPr lang="en-US" sz="2600">
                <a:solidFill>
                  <a:srgbClr val="000000"/>
                </a:solidFill>
                <a:latin typeface="Sindbad"/>
                <a:ea typeface="Sindbad"/>
                <a:cs typeface="Sindbad"/>
                <a:sym typeface="Sindbad"/>
              </a:rPr>
              <a:t>Supervised by: </a:t>
            </a:r>
          </a:p>
        </p:txBody>
      </p:sp>
      <p:sp>
        <p:nvSpPr>
          <p:cNvPr id="13" name="TextBox 13"/>
          <p:cNvSpPr txBox="1"/>
          <p:nvPr/>
        </p:nvSpPr>
        <p:spPr>
          <a:xfrm>
            <a:off x="3061305" y="607715"/>
            <a:ext cx="9474565" cy="1470203"/>
          </a:xfrm>
          <a:prstGeom prst="rect">
            <a:avLst/>
          </a:prstGeom>
        </p:spPr>
        <p:txBody>
          <a:bodyPr lIns="0" tIns="0" rIns="0" bIns="0" rtlCol="0" anchor="t">
            <a:spAutoFit/>
          </a:bodyPr>
          <a:lstStyle/>
          <a:p>
            <a:pPr algn="l">
              <a:lnSpc>
                <a:spcPts val="5613"/>
              </a:lnSpc>
            </a:pPr>
            <a:r>
              <a:rPr lang="en-US" sz="4009">
                <a:solidFill>
                  <a:srgbClr val="000000"/>
                </a:solidFill>
                <a:latin typeface="Sindbad"/>
                <a:ea typeface="Sindbad"/>
                <a:cs typeface="Sindbad"/>
                <a:sym typeface="Sindbad"/>
              </a:rPr>
              <a:t>American International University-  Bangladesh</a:t>
            </a:r>
          </a:p>
        </p:txBody>
      </p:sp>
      <p:sp>
        <p:nvSpPr>
          <p:cNvPr id="14" name="TextBox 14"/>
          <p:cNvSpPr txBox="1"/>
          <p:nvPr/>
        </p:nvSpPr>
        <p:spPr>
          <a:xfrm>
            <a:off x="3772891" y="7460721"/>
            <a:ext cx="5371109" cy="1066800"/>
          </a:xfrm>
          <a:prstGeom prst="rect">
            <a:avLst/>
          </a:prstGeom>
        </p:spPr>
        <p:txBody>
          <a:bodyPr lIns="0" tIns="0" rIns="0" bIns="0" rtlCol="0" anchor="t">
            <a:spAutoFit/>
          </a:bodyPr>
          <a:lstStyle/>
          <a:p>
            <a:pPr algn="l">
              <a:lnSpc>
                <a:spcPts val="4200"/>
              </a:lnSpc>
            </a:pPr>
            <a:r>
              <a:rPr lang="en-GB" altLang="en-US" sz="3200" b="1">
                <a:solidFill>
                  <a:srgbClr val="00B050"/>
                </a:solidFill>
              </a:rPr>
              <a:t>Prof. Dr. Engr. Muhibul Haque Bhuyan</a:t>
            </a:r>
            <a:endParaRPr lang="en-US" sz="3000">
              <a:solidFill>
                <a:srgbClr val="000000"/>
              </a:solidFill>
              <a:latin typeface="Dida"/>
              <a:ea typeface="Dida"/>
              <a:cs typeface="Dida"/>
              <a:sym typeface="Dida"/>
            </a:endParaRPr>
          </a:p>
        </p:txBody>
      </p:sp>
      <p:sp>
        <p:nvSpPr>
          <p:cNvPr id="15" name="TextBox 15"/>
          <p:cNvSpPr txBox="1"/>
          <p:nvPr/>
        </p:nvSpPr>
        <p:spPr>
          <a:xfrm>
            <a:off x="1429501" y="9538309"/>
            <a:ext cx="7499365" cy="876925"/>
          </a:xfrm>
          <a:prstGeom prst="rect">
            <a:avLst/>
          </a:prstGeom>
        </p:spPr>
        <p:txBody>
          <a:bodyPr lIns="0" tIns="0" rIns="0" bIns="0" rtlCol="0" anchor="t">
            <a:spAutoFit/>
          </a:bodyPr>
          <a:lstStyle/>
          <a:p>
            <a:pPr algn="ctr" eaLnBrk="1" hangingPunct="1"/>
            <a:r>
              <a:rPr lang="en-GB" altLang="en-US" sz="2800">
                <a:solidFill>
                  <a:srgbClr val="00B050"/>
                </a:solidFill>
              </a:rPr>
              <a:t>Department of Electrical and Electronic Engineering</a:t>
            </a:r>
          </a:p>
          <a:p>
            <a:pPr algn="l">
              <a:lnSpc>
                <a:spcPts val="3435"/>
              </a:lnSpc>
            </a:pPr>
            <a:endParaRPr lang="en-US" sz="2453">
              <a:solidFill>
                <a:srgbClr val="000000"/>
              </a:solidFill>
              <a:latin typeface="Dida"/>
              <a:ea typeface="Dida"/>
              <a:cs typeface="Dida"/>
              <a:sym typeface="Dida"/>
            </a:endParaRPr>
          </a:p>
        </p:txBody>
      </p:sp>
      <p:sp>
        <p:nvSpPr>
          <p:cNvPr id="16" name="TextBox 16"/>
          <p:cNvSpPr txBox="1"/>
          <p:nvPr/>
        </p:nvSpPr>
        <p:spPr>
          <a:xfrm>
            <a:off x="11697338" y="1372750"/>
            <a:ext cx="6396930" cy="1410335"/>
          </a:xfrm>
          <a:prstGeom prst="rect">
            <a:avLst/>
          </a:prstGeom>
        </p:spPr>
        <p:txBody>
          <a:bodyPr lIns="0" tIns="0" rIns="0" bIns="0" rtlCol="0" anchor="t">
            <a:spAutoFit/>
          </a:bodyPr>
          <a:lstStyle/>
          <a:p>
            <a:pPr algn="r">
              <a:lnSpc>
                <a:spcPts val="3640"/>
              </a:lnSpc>
            </a:pPr>
            <a:r>
              <a:rPr lang="en-US" sz="2600" u="sng">
                <a:solidFill>
                  <a:srgbClr val="000000"/>
                </a:solidFill>
                <a:latin typeface="Sindbad"/>
                <a:ea typeface="Sindbad"/>
                <a:cs typeface="Sindbad"/>
                <a:sym typeface="Sindbad"/>
              </a:rPr>
              <a:t>MICROPROCESSOR AND EMBEDDED SYSTEMS </a:t>
            </a:r>
          </a:p>
          <a:p>
            <a:pPr algn="r">
              <a:lnSpc>
                <a:spcPts val="3640"/>
              </a:lnSpc>
            </a:pPr>
            <a:endParaRPr lang="en-US" sz="2600" u="sng">
              <a:solidFill>
                <a:srgbClr val="000000"/>
              </a:solidFill>
              <a:latin typeface="Sindbad"/>
              <a:ea typeface="Sindbad"/>
              <a:cs typeface="Sindbad"/>
              <a:sym typeface="Sindbad"/>
            </a:endParaRPr>
          </a:p>
        </p:txBody>
      </p:sp>
      <p:sp>
        <p:nvSpPr>
          <p:cNvPr id="18" name="TextBox 17">
            <a:extLst>
              <a:ext uri="{FF2B5EF4-FFF2-40B4-BE49-F238E27FC236}">
                <a16:creationId xmlns:a16="http://schemas.microsoft.com/office/drawing/2014/main" id="{E1221A56-6243-EBE8-8C0A-6D58D2A4B9EB}"/>
              </a:ext>
            </a:extLst>
          </p:cNvPr>
          <p:cNvSpPr txBox="1"/>
          <p:nvPr/>
        </p:nvSpPr>
        <p:spPr>
          <a:xfrm>
            <a:off x="305598" y="9133205"/>
            <a:ext cx="9197340" cy="523220"/>
          </a:xfrm>
          <a:prstGeom prst="rect">
            <a:avLst/>
          </a:prstGeom>
          <a:noFill/>
        </p:spPr>
        <p:txBody>
          <a:bodyPr wrap="square">
            <a:spAutoFit/>
          </a:bodyPr>
          <a:lstStyle/>
          <a:p>
            <a:pPr algn="ctr" eaLnBrk="1" hangingPunct="1"/>
            <a:r>
              <a:rPr lang="en-GB" altLang="en-US" sz="2800">
                <a:solidFill>
                  <a:srgbClr val="00B050"/>
                </a:solidFill>
              </a:rPr>
              <a:t>Professor</a:t>
            </a:r>
            <a:endParaRPr lang="en-GB" altLang="en-US" sz="2800" dirty="0">
              <a:solidFill>
                <a:srgbClr val="00B050"/>
              </a:solidFill>
            </a:endParaRPr>
          </a:p>
        </p:txBody>
      </p:sp>
      <p:pic>
        <p:nvPicPr>
          <p:cNvPr id="19" name="Picture 18" descr="A toy car with wheels&#10;&#10;AI-generated content may be incorrect.">
            <a:extLst>
              <a:ext uri="{FF2B5EF4-FFF2-40B4-BE49-F238E27FC236}">
                <a16:creationId xmlns:a16="http://schemas.microsoft.com/office/drawing/2014/main" id="{716750C9-68F8-A9DD-484B-AB32302C4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3458" y="4381093"/>
            <a:ext cx="7874542" cy="5905907"/>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4958" y="681428"/>
            <a:ext cx="7227770" cy="2070101"/>
          </a:xfrm>
          <a:prstGeom prst="rect">
            <a:avLst/>
          </a:prstGeom>
        </p:spPr>
        <p:txBody>
          <a:bodyPr lIns="0" tIns="0" rIns="0" bIns="0" rtlCol="0" anchor="t">
            <a:spAutoFit/>
          </a:bodyPr>
          <a:lstStyle/>
          <a:p>
            <a:pPr algn="l">
              <a:lnSpc>
                <a:spcPts val="8000"/>
              </a:lnSpc>
            </a:pPr>
            <a:r>
              <a:rPr lang="en-US" sz="8000">
                <a:solidFill>
                  <a:srgbClr val="000000"/>
                </a:solidFill>
                <a:latin typeface="Noto Serif Display"/>
                <a:ea typeface="Noto Serif Display"/>
                <a:cs typeface="Noto Serif Display"/>
                <a:sym typeface="Noto Serif Display"/>
              </a:rPr>
              <a:t>Literature </a:t>
            </a:r>
          </a:p>
          <a:p>
            <a:pPr algn="l">
              <a:lnSpc>
                <a:spcPts val="8000"/>
              </a:lnSpc>
            </a:pPr>
            <a:r>
              <a:rPr lang="en-US" sz="8000">
                <a:solidFill>
                  <a:srgbClr val="000000"/>
                </a:solidFill>
                <a:latin typeface="Noto Serif Display"/>
                <a:ea typeface="Noto Serif Display"/>
                <a:cs typeface="Noto Serif Display"/>
                <a:sym typeface="Noto Serif Display"/>
              </a:rPr>
              <a:t>Review</a:t>
            </a:r>
          </a:p>
        </p:txBody>
      </p:sp>
      <p:grpSp>
        <p:nvGrpSpPr>
          <p:cNvPr id="3" name="Group 3"/>
          <p:cNvGrpSpPr/>
          <p:nvPr/>
        </p:nvGrpSpPr>
        <p:grpSpPr>
          <a:xfrm>
            <a:off x="2237955" y="3729342"/>
            <a:ext cx="13812090" cy="4851631"/>
            <a:chOff x="0" y="0"/>
            <a:chExt cx="18416120" cy="6468841"/>
          </a:xfrm>
        </p:grpSpPr>
        <p:grpSp>
          <p:nvGrpSpPr>
            <p:cNvPr id="4" name="Group 4"/>
            <p:cNvGrpSpPr/>
            <p:nvPr/>
          </p:nvGrpSpPr>
          <p:grpSpPr>
            <a:xfrm>
              <a:off x="0" y="0"/>
              <a:ext cx="18416120" cy="6468841"/>
              <a:chOff x="0" y="0"/>
              <a:chExt cx="2854539" cy="1002685"/>
            </a:xfrm>
          </p:grpSpPr>
          <p:sp>
            <p:nvSpPr>
              <p:cNvPr id="5" name="Freeform 5"/>
              <p:cNvSpPr/>
              <p:nvPr/>
            </p:nvSpPr>
            <p:spPr>
              <a:xfrm>
                <a:off x="0" y="0"/>
                <a:ext cx="2854540" cy="1002685"/>
              </a:xfrm>
              <a:custGeom>
                <a:avLst/>
                <a:gdLst/>
                <a:ahLst/>
                <a:cxnLst/>
                <a:rect l="l" t="t" r="r" b="b"/>
                <a:pathLst>
                  <a:path w="2854540" h="1002685">
                    <a:moveTo>
                      <a:pt x="0" y="0"/>
                    </a:moveTo>
                    <a:lnTo>
                      <a:pt x="2854540" y="0"/>
                    </a:lnTo>
                    <a:lnTo>
                      <a:pt x="2854540" y="1002685"/>
                    </a:lnTo>
                    <a:lnTo>
                      <a:pt x="0" y="1002685"/>
                    </a:lnTo>
                    <a:close/>
                  </a:path>
                </a:pathLst>
              </a:custGeom>
              <a:solidFill>
                <a:srgbClr val="00B0F0"/>
              </a:solidFill>
            </p:spPr>
            <p:txBody>
              <a:bodyPr/>
              <a:lstStyle/>
              <a:p>
                <a:endParaRPr lang="en-US"/>
              </a:p>
            </p:txBody>
          </p:sp>
          <p:sp>
            <p:nvSpPr>
              <p:cNvPr id="6" name="TextBox 6"/>
              <p:cNvSpPr txBox="1"/>
              <p:nvPr/>
            </p:nvSpPr>
            <p:spPr>
              <a:xfrm>
                <a:off x="0" y="-104775"/>
                <a:ext cx="2854539" cy="1107460"/>
              </a:xfrm>
              <a:prstGeom prst="rect">
                <a:avLst/>
              </a:prstGeom>
            </p:spPr>
            <p:txBody>
              <a:bodyPr lIns="50800" tIns="50800" rIns="50800" bIns="50800" rtlCol="0" anchor="ctr"/>
              <a:lstStyle/>
              <a:p>
                <a:pPr algn="ctr">
                  <a:lnSpc>
                    <a:spcPts val="3640"/>
                  </a:lnSpc>
                </a:pPr>
                <a:endParaRPr/>
              </a:p>
            </p:txBody>
          </p:sp>
        </p:grpSp>
        <p:sp>
          <p:nvSpPr>
            <p:cNvPr id="7" name="TextBox 7"/>
            <p:cNvSpPr txBox="1"/>
            <p:nvPr/>
          </p:nvSpPr>
          <p:spPr>
            <a:xfrm>
              <a:off x="513069" y="662951"/>
              <a:ext cx="17389981" cy="5505781"/>
            </a:xfrm>
            <a:prstGeom prst="rect">
              <a:avLst/>
            </a:prstGeom>
          </p:spPr>
          <p:txBody>
            <a:bodyPr lIns="0" tIns="0" rIns="0" bIns="0" rtlCol="0" anchor="t">
              <a:spAutoFit/>
            </a:bodyPr>
            <a:lstStyle/>
            <a:p>
              <a:pPr algn="ctr">
                <a:lnSpc>
                  <a:spcPts val="4638"/>
                </a:lnSpc>
              </a:pPr>
              <a:r>
                <a:rPr lang="en-US" sz="3313">
                  <a:solidFill>
                    <a:srgbClr val="000000"/>
                  </a:solidFill>
                  <a:latin typeface="FL Niribili Plain Unicode"/>
                  <a:ea typeface="FL Niribili Plain Unicode"/>
                  <a:cs typeface="FL Niribili Plain Unicode"/>
                  <a:sym typeface="FL Niribili Plain Unicode"/>
                </a:rPr>
                <a:t>Finally a research conducted in 202 proposed a remote-controlled sprayer with a self-propelled mechanism.</a:t>
              </a:r>
            </a:p>
            <a:p>
              <a:pPr algn="ctr">
                <a:lnSpc>
                  <a:spcPts val="4638"/>
                </a:lnSpc>
              </a:pPr>
              <a:endParaRPr lang="en-US" sz="3313">
                <a:solidFill>
                  <a:srgbClr val="000000"/>
                </a:solidFill>
                <a:latin typeface="FL Niribili Plain Unicode"/>
                <a:ea typeface="FL Niribili Plain Unicode"/>
                <a:cs typeface="FL Niribili Plain Unicode"/>
                <a:sym typeface="FL Niribili Plain Unicode"/>
              </a:endParaRPr>
            </a:p>
            <a:p>
              <a:pPr algn="ctr">
                <a:lnSpc>
                  <a:spcPts val="4638"/>
                </a:lnSpc>
              </a:pPr>
              <a:r>
                <a:rPr lang="en-US" sz="3313">
                  <a:solidFill>
                    <a:srgbClr val="000000"/>
                  </a:solidFill>
                  <a:latin typeface="FL Niribili Plain Unicode"/>
                  <a:ea typeface="FL Niribili Plain Unicode"/>
                  <a:cs typeface="FL Niribili Plain Unicode"/>
                  <a:sym typeface="FL Niribili Plain Unicode"/>
                </a:rPr>
                <a:t> While the concept is promising, the paper lacks details on the control system and power source, making it hard to assess reliability or range.</a:t>
              </a:r>
            </a:p>
            <a:p>
              <a:pPr algn="ctr">
                <a:lnSpc>
                  <a:spcPts val="4638"/>
                </a:lnSpc>
              </a:pPr>
              <a:endParaRPr lang="en-US" sz="3313">
                <a:solidFill>
                  <a:srgbClr val="000000"/>
                </a:solidFill>
                <a:latin typeface="FL Niribili Plain Unicode"/>
                <a:ea typeface="FL Niribili Plain Unicode"/>
                <a:cs typeface="FL Niribili Plain Unicode"/>
                <a:sym typeface="FL Niribili Plain Unicode"/>
              </a:endParaRPr>
            </a:p>
          </p:txBody>
        </p:sp>
      </p:grpSp>
      <p:sp>
        <p:nvSpPr>
          <p:cNvPr id="8" name="AutoShape 8"/>
          <p:cNvSpPr/>
          <p:nvPr/>
        </p:nvSpPr>
        <p:spPr>
          <a:xfrm>
            <a:off x="6068766" y="1898082"/>
            <a:ext cx="12219234"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229599" y="4904712"/>
            <a:ext cx="9868525" cy="1867535"/>
          </a:xfrm>
          <a:prstGeom prst="rect">
            <a:avLst/>
          </a:prstGeom>
        </p:spPr>
        <p:txBody>
          <a:bodyPr lIns="0" tIns="0" rIns="0" bIns="0" rtlCol="0" anchor="t">
            <a:spAutoFit/>
          </a:bodyPr>
          <a:lstStyle/>
          <a:p>
            <a:pPr algn="l">
              <a:lnSpc>
                <a:spcPts val="3640"/>
              </a:lnSpc>
            </a:pPr>
            <a:r>
              <a:rPr lang="en-US" sz="2600">
                <a:solidFill>
                  <a:srgbClr val="000000"/>
                </a:solidFill>
                <a:latin typeface="Sindbad"/>
                <a:ea typeface="Sindbad"/>
                <a:cs typeface="Sindbad"/>
                <a:sym typeface="Sindbad"/>
              </a:rPr>
              <a:t>Simplified for Practical Use</a:t>
            </a:r>
          </a:p>
          <a:p>
            <a:pPr algn="l">
              <a:lnSpc>
                <a:spcPts val="3640"/>
              </a:lnSpc>
            </a:pPr>
            <a:r>
              <a:rPr lang="en-US" sz="2600">
                <a:solidFill>
                  <a:srgbClr val="000000"/>
                </a:solidFill>
                <a:latin typeface="Sindbad"/>
                <a:ea typeface="Sindbad"/>
                <a:cs typeface="Sindbad"/>
                <a:sym typeface="Sindbad"/>
              </a:rPr>
              <a:t> ▪ Focuses solely on spraying for easier construction, maintenance, and real-world use on small farms.</a:t>
            </a:r>
          </a:p>
          <a:p>
            <a:pPr algn="l">
              <a:lnSpc>
                <a:spcPts val="3640"/>
              </a:lnSpc>
            </a:pPr>
            <a:r>
              <a:rPr lang="en-US" sz="2600">
                <a:solidFill>
                  <a:srgbClr val="000000"/>
                </a:solidFill>
                <a:latin typeface="Sindbad"/>
                <a:ea typeface="Sindbad"/>
                <a:cs typeface="Sindbad"/>
                <a:sym typeface="Sindbad"/>
              </a:rPr>
              <a:t> ▪ Unlike Ayyagari et al., who combined mowing and spraying.</a:t>
            </a:r>
          </a:p>
        </p:txBody>
      </p:sp>
      <p:sp>
        <p:nvSpPr>
          <p:cNvPr id="5" name="TextBox 5"/>
          <p:cNvSpPr txBox="1"/>
          <p:nvPr/>
        </p:nvSpPr>
        <p:spPr>
          <a:xfrm>
            <a:off x="8229600" y="7688752"/>
            <a:ext cx="9868525" cy="1867535"/>
          </a:xfrm>
          <a:prstGeom prst="rect">
            <a:avLst/>
          </a:prstGeom>
        </p:spPr>
        <p:txBody>
          <a:bodyPr lIns="0" tIns="0" rIns="0" bIns="0" rtlCol="0" anchor="t">
            <a:spAutoFit/>
          </a:bodyPr>
          <a:lstStyle/>
          <a:p>
            <a:pPr algn="l">
              <a:lnSpc>
                <a:spcPts val="3640"/>
              </a:lnSpc>
            </a:pPr>
            <a:r>
              <a:rPr lang="en-US" sz="2600">
                <a:solidFill>
                  <a:srgbClr val="000000"/>
                </a:solidFill>
                <a:latin typeface="Sindbad"/>
                <a:ea typeface="Sindbad"/>
                <a:cs typeface="Sindbad"/>
                <a:sym typeface="Sindbad"/>
              </a:rPr>
              <a:t>Affordable &amp; Weather-Independent</a:t>
            </a:r>
          </a:p>
          <a:p>
            <a:pPr algn="l">
              <a:lnSpc>
                <a:spcPts val="3640"/>
              </a:lnSpc>
            </a:pPr>
            <a:r>
              <a:rPr lang="en-US" sz="2600">
                <a:solidFill>
                  <a:srgbClr val="000000"/>
                </a:solidFill>
                <a:latin typeface="Sindbad"/>
                <a:ea typeface="Sindbad"/>
                <a:cs typeface="Sindbad"/>
                <a:sym typeface="Sindbad"/>
              </a:rPr>
              <a:t> ▪ ESP32-based design operates without reliance on sunlight.</a:t>
            </a:r>
          </a:p>
          <a:p>
            <a:pPr algn="l">
              <a:lnSpc>
                <a:spcPts val="3640"/>
              </a:lnSpc>
            </a:pPr>
            <a:r>
              <a:rPr lang="en-US" sz="2600">
                <a:solidFill>
                  <a:srgbClr val="000000"/>
                </a:solidFill>
                <a:latin typeface="Sindbad"/>
                <a:ea typeface="Sindbad"/>
                <a:cs typeface="Sindbad"/>
                <a:sym typeface="Sindbad"/>
              </a:rPr>
              <a:t> ▪ More cost-effective and reliable than solar systems like Kayode et al.</a:t>
            </a:r>
          </a:p>
        </p:txBody>
      </p:sp>
      <p:grpSp>
        <p:nvGrpSpPr>
          <p:cNvPr id="6" name="Group 6"/>
          <p:cNvGrpSpPr/>
          <p:nvPr/>
        </p:nvGrpSpPr>
        <p:grpSpPr>
          <a:xfrm>
            <a:off x="2169291" y="616413"/>
            <a:ext cx="13949419" cy="3232151"/>
            <a:chOff x="0" y="0"/>
            <a:chExt cx="18599225" cy="4309534"/>
          </a:xfrm>
        </p:grpSpPr>
        <p:sp>
          <p:nvSpPr>
            <p:cNvPr id="7" name="TextBox 7"/>
            <p:cNvSpPr txBox="1"/>
            <p:nvPr/>
          </p:nvSpPr>
          <p:spPr>
            <a:xfrm>
              <a:off x="3789470" y="152400"/>
              <a:ext cx="11123126" cy="4157134"/>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How Our Work Is Different</a:t>
              </a:r>
            </a:p>
            <a:p>
              <a:pPr algn="ctr">
                <a:lnSpc>
                  <a:spcPts val="8000"/>
                </a:lnSpc>
              </a:pPr>
              <a:endParaRPr lang="en-US" sz="8000">
                <a:solidFill>
                  <a:srgbClr val="000000"/>
                </a:solidFill>
                <a:latin typeface="Noto Serif Display"/>
                <a:ea typeface="Noto Serif Display"/>
                <a:cs typeface="Noto Serif Display"/>
                <a:sym typeface="Noto Serif Display"/>
              </a:endParaRPr>
            </a:p>
          </p:txBody>
        </p:sp>
        <p:sp>
          <p:nvSpPr>
            <p:cNvPr id="8" name="AutoShape 8"/>
            <p:cNvSpPr/>
            <p:nvPr/>
          </p:nvSpPr>
          <p:spPr>
            <a:xfrm>
              <a:off x="0" y="3528001"/>
              <a:ext cx="18599225" cy="0"/>
            </a:xfrm>
            <a:prstGeom prst="line">
              <a:avLst/>
            </a:prstGeom>
            <a:ln w="50800" cap="flat">
              <a:solidFill>
                <a:srgbClr val="000000"/>
              </a:solidFill>
              <a:prstDash val="solid"/>
              <a:headEnd type="none" w="sm" len="sm"/>
              <a:tailEnd type="none" w="sm" len="sm"/>
            </a:ln>
          </p:spPr>
          <p:txBody>
            <a:bodyPr/>
            <a:lstStyle/>
            <a:p>
              <a:endParaRPr lang="en-US"/>
            </a:p>
          </p:txBody>
        </p:sp>
        <p:sp>
          <p:nvSpPr>
            <p:cNvPr id="9" name="AutoShape 9"/>
            <p:cNvSpPr/>
            <p:nvPr/>
          </p:nvSpPr>
          <p:spPr>
            <a:xfrm>
              <a:off x="2506792" y="3874613"/>
              <a:ext cx="13585641" cy="0"/>
            </a:xfrm>
            <a:prstGeom prst="line">
              <a:avLst/>
            </a:prstGeom>
            <a:ln w="50800" cap="flat">
              <a:solidFill>
                <a:srgbClr val="000000"/>
              </a:solidFill>
              <a:prstDash val="solid"/>
              <a:headEnd type="none" w="sm" len="sm"/>
              <a:tailEnd type="none" w="sm" len="sm"/>
            </a:ln>
          </p:spPr>
          <p:txBody>
            <a:bodyPr/>
            <a:lstStyle/>
            <a:p>
              <a:endParaRPr lang="en-US"/>
            </a:p>
          </p:txBody>
        </p:sp>
      </p:grpSp>
      <p:pic>
        <p:nvPicPr>
          <p:cNvPr id="11" name="Picture 10" descr="A toy car made out of cardboard&#10;&#10;AI-generated content may be incorrect.">
            <a:extLst>
              <a:ext uri="{FF2B5EF4-FFF2-40B4-BE49-F238E27FC236}">
                <a16:creationId xmlns:a16="http://schemas.microsoft.com/office/drawing/2014/main" id="{AF7815C1-1D65-728F-3844-64CEEAC0E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283341"/>
            <a:ext cx="7309987" cy="54824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077200" y="5756016"/>
            <a:ext cx="9868525" cy="2324735"/>
          </a:xfrm>
          <a:prstGeom prst="rect">
            <a:avLst/>
          </a:prstGeom>
        </p:spPr>
        <p:txBody>
          <a:bodyPr lIns="0" tIns="0" rIns="0" bIns="0" rtlCol="0" anchor="t">
            <a:spAutoFit/>
          </a:bodyPr>
          <a:lstStyle/>
          <a:p>
            <a:pPr algn="l">
              <a:lnSpc>
                <a:spcPts val="3640"/>
              </a:lnSpc>
            </a:pPr>
            <a:r>
              <a:rPr lang="en-US" sz="2600">
                <a:solidFill>
                  <a:srgbClr val="000000"/>
                </a:solidFill>
                <a:latin typeface="Sindbad"/>
                <a:ea typeface="Sindbad"/>
                <a:cs typeface="Sindbad"/>
                <a:sym typeface="Sindbad"/>
              </a:rPr>
              <a:t>Balanced Safety &amp; Usability</a:t>
            </a:r>
          </a:p>
          <a:p>
            <a:pPr marL="561341" lvl="1" indent="-280670" algn="l">
              <a:lnSpc>
                <a:spcPts val="3640"/>
              </a:lnSpc>
              <a:buFont typeface="Arial"/>
              <a:buChar char="•"/>
            </a:pPr>
            <a:r>
              <a:rPr lang="en-US" sz="2600">
                <a:solidFill>
                  <a:srgbClr val="000000"/>
                </a:solidFill>
                <a:latin typeface="Sindbad"/>
                <a:ea typeface="Sindbad"/>
                <a:cs typeface="Sindbad"/>
                <a:sym typeface="Sindbad"/>
              </a:rPr>
              <a:t> Ensures safety via remote control.</a:t>
            </a:r>
          </a:p>
          <a:p>
            <a:pPr marL="561341" lvl="1" indent="-280670" algn="l">
              <a:lnSpc>
                <a:spcPts val="3640"/>
              </a:lnSpc>
              <a:buFont typeface="Arial"/>
              <a:buChar char="•"/>
            </a:pPr>
            <a:r>
              <a:rPr lang="en-US" sz="2600">
                <a:solidFill>
                  <a:srgbClr val="000000"/>
                </a:solidFill>
                <a:latin typeface="Sindbad"/>
                <a:ea typeface="Sindbad"/>
                <a:cs typeface="Sindbad"/>
                <a:sym typeface="Sindbad"/>
              </a:rPr>
              <a:t> Simpler than complex sensor/video setups used by Naik et al., making it farmer-friendly.</a:t>
            </a:r>
          </a:p>
          <a:p>
            <a:pPr algn="l">
              <a:lnSpc>
                <a:spcPts val="3640"/>
              </a:lnSpc>
            </a:pPr>
            <a:endParaRPr lang="en-US" sz="2600">
              <a:solidFill>
                <a:srgbClr val="000000"/>
              </a:solidFill>
              <a:latin typeface="Sindbad"/>
              <a:ea typeface="Sindbad"/>
              <a:cs typeface="Sindbad"/>
              <a:sym typeface="Sindbad"/>
            </a:endParaRPr>
          </a:p>
        </p:txBody>
      </p:sp>
      <p:grpSp>
        <p:nvGrpSpPr>
          <p:cNvPr id="5" name="Group 5"/>
          <p:cNvGrpSpPr/>
          <p:nvPr/>
        </p:nvGrpSpPr>
        <p:grpSpPr>
          <a:xfrm>
            <a:off x="2169291" y="616413"/>
            <a:ext cx="13949419" cy="3232151"/>
            <a:chOff x="0" y="0"/>
            <a:chExt cx="18599225" cy="4309534"/>
          </a:xfrm>
        </p:grpSpPr>
        <p:sp>
          <p:nvSpPr>
            <p:cNvPr id="6" name="TextBox 6"/>
            <p:cNvSpPr txBox="1"/>
            <p:nvPr/>
          </p:nvSpPr>
          <p:spPr>
            <a:xfrm>
              <a:off x="3789470" y="152400"/>
              <a:ext cx="11123126" cy="4157134"/>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How Our Work Is Different</a:t>
              </a:r>
            </a:p>
            <a:p>
              <a:pPr algn="ctr">
                <a:lnSpc>
                  <a:spcPts val="8000"/>
                </a:lnSpc>
              </a:pPr>
              <a:endParaRPr lang="en-US" sz="8000">
                <a:solidFill>
                  <a:srgbClr val="000000"/>
                </a:solidFill>
                <a:latin typeface="Noto Serif Display"/>
                <a:ea typeface="Noto Serif Display"/>
                <a:cs typeface="Noto Serif Display"/>
                <a:sym typeface="Noto Serif Display"/>
              </a:endParaRPr>
            </a:p>
          </p:txBody>
        </p:sp>
        <p:sp>
          <p:nvSpPr>
            <p:cNvPr id="7" name="AutoShape 7"/>
            <p:cNvSpPr/>
            <p:nvPr/>
          </p:nvSpPr>
          <p:spPr>
            <a:xfrm>
              <a:off x="0" y="3528001"/>
              <a:ext cx="18599225" cy="0"/>
            </a:xfrm>
            <a:prstGeom prst="line">
              <a:avLst/>
            </a:prstGeom>
            <a:ln w="50800" cap="flat">
              <a:solidFill>
                <a:srgbClr val="000000"/>
              </a:solidFill>
              <a:prstDash val="solid"/>
              <a:headEnd type="none" w="sm" len="sm"/>
              <a:tailEnd type="none" w="sm" len="sm"/>
            </a:ln>
          </p:spPr>
          <p:txBody>
            <a:bodyPr/>
            <a:lstStyle/>
            <a:p>
              <a:endParaRPr lang="en-US"/>
            </a:p>
          </p:txBody>
        </p:sp>
        <p:sp>
          <p:nvSpPr>
            <p:cNvPr id="8" name="AutoShape 8"/>
            <p:cNvSpPr/>
            <p:nvPr/>
          </p:nvSpPr>
          <p:spPr>
            <a:xfrm>
              <a:off x="2506792" y="3874613"/>
              <a:ext cx="13585641" cy="0"/>
            </a:xfrm>
            <a:prstGeom prst="line">
              <a:avLst/>
            </a:prstGeom>
            <a:ln w="50800" cap="flat">
              <a:solidFill>
                <a:srgbClr val="000000"/>
              </a:solidFill>
              <a:prstDash val="solid"/>
              <a:headEnd type="none" w="sm" len="sm"/>
              <a:tailEnd type="none" w="sm" len="sm"/>
            </a:ln>
          </p:spPr>
          <p:txBody>
            <a:bodyPr/>
            <a:lstStyle/>
            <a:p>
              <a:endParaRPr lang="en-US"/>
            </a:p>
          </p:txBody>
        </p:sp>
      </p:grpSp>
      <p:pic>
        <p:nvPicPr>
          <p:cNvPr id="2" name="Picture 1" descr="A toy car made out of cardboard&#10;&#10;AI-generated content may be incorrect.">
            <a:extLst>
              <a:ext uri="{FF2B5EF4-FFF2-40B4-BE49-F238E27FC236}">
                <a16:creationId xmlns:a16="http://schemas.microsoft.com/office/drawing/2014/main" id="{C016C474-A281-26DA-7581-6BA044B0E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283341"/>
            <a:ext cx="7309987" cy="54824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8567" y="2929102"/>
            <a:ext cx="17829433" cy="6708324"/>
          </a:xfrm>
          <a:custGeom>
            <a:avLst/>
            <a:gdLst/>
            <a:ahLst/>
            <a:cxnLst/>
            <a:rect l="l" t="t" r="r" b="b"/>
            <a:pathLst>
              <a:path w="17829433" h="6708324">
                <a:moveTo>
                  <a:pt x="0" y="0"/>
                </a:moveTo>
                <a:lnTo>
                  <a:pt x="17829433" y="0"/>
                </a:lnTo>
                <a:lnTo>
                  <a:pt x="17829433" y="6708324"/>
                </a:lnTo>
                <a:lnTo>
                  <a:pt x="0" y="6708324"/>
                </a:lnTo>
                <a:lnTo>
                  <a:pt x="0" y="0"/>
                </a:lnTo>
                <a:close/>
              </a:path>
            </a:pathLst>
          </a:custGeom>
          <a:blipFill>
            <a:blip r:embed="rId2"/>
            <a:stretch>
              <a:fillRect/>
            </a:stretch>
          </a:blipFill>
        </p:spPr>
        <p:txBody>
          <a:bodyPr/>
          <a:lstStyle/>
          <a:p>
            <a:endParaRPr lang="en-US"/>
          </a:p>
        </p:txBody>
      </p:sp>
      <p:sp>
        <p:nvSpPr>
          <p:cNvPr id="3" name="Freeform 3"/>
          <p:cNvSpPr/>
          <p:nvPr/>
        </p:nvSpPr>
        <p:spPr>
          <a:xfrm>
            <a:off x="6235401" y="6283264"/>
            <a:ext cx="2631787" cy="2406935"/>
          </a:xfrm>
          <a:custGeom>
            <a:avLst/>
            <a:gdLst/>
            <a:ahLst/>
            <a:cxnLst/>
            <a:rect l="l" t="t" r="r" b="b"/>
            <a:pathLst>
              <a:path w="2631787" h="2406935">
                <a:moveTo>
                  <a:pt x="0" y="0"/>
                </a:moveTo>
                <a:lnTo>
                  <a:pt x="2631788" y="0"/>
                </a:lnTo>
                <a:lnTo>
                  <a:pt x="2631788" y="2406935"/>
                </a:lnTo>
                <a:lnTo>
                  <a:pt x="0" y="2406935"/>
                </a:lnTo>
                <a:lnTo>
                  <a:pt x="0" y="0"/>
                </a:lnTo>
                <a:close/>
              </a:path>
            </a:pathLst>
          </a:custGeom>
          <a:blipFill>
            <a:blip r:embed="rId3"/>
            <a:stretch>
              <a:fillRect b="-9341"/>
            </a:stretch>
          </a:blipFill>
        </p:spPr>
        <p:txBody>
          <a:bodyPr/>
          <a:lstStyle/>
          <a:p>
            <a:endParaRPr lang="en-US"/>
          </a:p>
        </p:txBody>
      </p:sp>
      <p:sp>
        <p:nvSpPr>
          <p:cNvPr id="4" name="Freeform 4"/>
          <p:cNvSpPr/>
          <p:nvPr/>
        </p:nvSpPr>
        <p:spPr>
          <a:xfrm>
            <a:off x="9144000" y="6772521"/>
            <a:ext cx="2588693" cy="2485779"/>
          </a:xfrm>
          <a:custGeom>
            <a:avLst/>
            <a:gdLst/>
            <a:ahLst/>
            <a:cxnLst/>
            <a:rect l="l" t="t" r="r" b="b"/>
            <a:pathLst>
              <a:path w="2588693" h="2485779">
                <a:moveTo>
                  <a:pt x="0" y="0"/>
                </a:moveTo>
                <a:lnTo>
                  <a:pt x="2588693" y="0"/>
                </a:lnTo>
                <a:lnTo>
                  <a:pt x="2588693" y="2485779"/>
                </a:lnTo>
                <a:lnTo>
                  <a:pt x="0" y="2485779"/>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9144000" y="574675"/>
            <a:ext cx="8342345" cy="1060451"/>
          </a:xfrm>
          <a:prstGeom prst="rect">
            <a:avLst/>
          </a:prstGeom>
        </p:spPr>
        <p:txBody>
          <a:bodyPr lIns="0" tIns="0" rIns="0" bIns="0" rtlCol="0" anchor="t">
            <a:spAutoFit/>
          </a:bodyPr>
          <a:lstStyle/>
          <a:p>
            <a:pPr algn="r">
              <a:lnSpc>
                <a:spcPts val="8000"/>
              </a:lnSpc>
            </a:pPr>
            <a:r>
              <a:rPr lang="en-US" sz="8000">
                <a:solidFill>
                  <a:srgbClr val="000000"/>
                </a:solidFill>
                <a:latin typeface="Noto Serif Display"/>
                <a:ea typeface="Noto Serif Display"/>
                <a:cs typeface="Noto Serif Display"/>
                <a:sym typeface="Noto Serif Display"/>
              </a:rPr>
              <a:t>Apparatus</a:t>
            </a:r>
          </a:p>
        </p:txBody>
      </p:sp>
      <p:sp>
        <p:nvSpPr>
          <p:cNvPr id="6" name="AutoShape 6"/>
          <p:cNvSpPr/>
          <p:nvPr/>
        </p:nvSpPr>
        <p:spPr>
          <a:xfrm flipV="1">
            <a:off x="0" y="1970582"/>
            <a:ext cx="1828800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53226" y="2107508"/>
            <a:ext cx="8783691" cy="6612941"/>
            <a:chOff x="0" y="0"/>
            <a:chExt cx="11711588" cy="8817255"/>
          </a:xfrm>
        </p:grpSpPr>
        <p:pic>
          <p:nvPicPr>
            <p:cNvPr id="3" name="Picture 3"/>
            <p:cNvPicPr>
              <a:picLocks noChangeAspect="1"/>
            </p:cNvPicPr>
            <p:nvPr/>
          </p:nvPicPr>
          <p:blipFill>
            <a:blip r:embed="rId2"/>
            <a:srcRect l="2597" r="2597"/>
            <a:stretch>
              <a:fillRect/>
            </a:stretch>
          </p:blipFill>
          <p:spPr>
            <a:xfrm>
              <a:off x="0" y="0"/>
              <a:ext cx="11711588" cy="8817255"/>
            </a:xfrm>
            <a:prstGeom prst="rect">
              <a:avLst/>
            </a:prstGeom>
          </p:spPr>
        </p:pic>
      </p:grpSp>
      <p:sp>
        <p:nvSpPr>
          <p:cNvPr id="4" name="TextBox 4"/>
          <p:cNvSpPr txBox="1"/>
          <p:nvPr/>
        </p:nvSpPr>
        <p:spPr>
          <a:xfrm>
            <a:off x="389849" y="549231"/>
            <a:ext cx="11342674" cy="1101814"/>
          </a:xfrm>
          <a:prstGeom prst="rect">
            <a:avLst/>
          </a:prstGeom>
        </p:spPr>
        <p:txBody>
          <a:bodyPr lIns="0" tIns="0" rIns="0" bIns="0" rtlCol="0" anchor="t">
            <a:spAutoFit/>
          </a:bodyPr>
          <a:lstStyle/>
          <a:p>
            <a:pPr algn="l">
              <a:lnSpc>
                <a:spcPts val="8219"/>
              </a:lnSpc>
            </a:pPr>
            <a:r>
              <a:rPr lang="en-US" sz="8219" b="1">
                <a:solidFill>
                  <a:srgbClr val="000000"/>
                </a:solidFill>
                <a:latin typeface="Noto Serif Display Bold"/>
                <a:ea typeface="Noto Serif Display Bold"/>
                <a:cs typeface="Noto Serif Display Bold"/>
                <a:sym typeface="Noto Serif Display Bold"/>
              </a:rPr>
              <a:t>Schematic Diagram</a:t>
            </a:r>
          </a:p>
        </p:txBody>
      </p:sp>
      <p:sp>
        <p:nvSpPr>
          <p:cNvPr id="5" name="TextBox 5"/>
          <p:cNvSpPr txBox="1"/>
          <p:nvPr/>
        </p:nvSpPr>
        <p:spPr>
          <a:xfrm>
            <a:off x="5641060" y="8957653"/>
            <a:ext cx="7447914" cy="847979"/>
          </a:xfrm>
          <a:prstGeom prst="rect">
            <a:avLst/>
          </a:prstGeom>
        </p:spPr>
        <p:txBody>
          <a:bodyPr lIns="0" tIns="0" rIns="0" bIns="0" rtlCol="0" anchor="t">
            <a:spAutoFit/>
          </a:bodyPr>
          <a:lstStyle/>
          <a:p>
            <a:pPr algn="ctr">
              <a:lnSpc>
                <a:spcPts val="3258"/>
              </a:lnSpc>
              <a:spcBef>
                <a:spcPct val="0"/>
              </a:spcBef>
            </a:pPr>
            <a:r>
              <a:rPr lang="en-US" sz="3258">
                <a:solidFill>
                  <a:srgbClr val="000000"/>
                </a:solidFill>
                <a:latin typeface="Noto Serif Display"/>
                <a:ea typeface="Noto Serif Display"/>
                <a:cs typeface="Noto Serif Display"/>
                <a:sym typeface="Noto Serif Display"/>
              </a:rPr>
              <a:t>Figure: Schematic Diagram of The Project</a:t>
            </a:r>
          </a:p>
        </p:txBody>
      </p:sp>
      <p:sp>
        <p:nvSpPr>
          <p:cNvPr id="6" name="AutoShape 6"/>
          <p:cNvSpPr/>
          <p:nvPr/>
        </p:nvSpPr>
        <p:spPr>
          <a:xfrm flipV="1">
            <a:off x="0" y="1879276"/>
            <a:ext cx="1828800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556D7-A8BB-D013-5889-A9FAD0FFCA76}"/>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6B9A2D5-8A76-F146-B6D0-8F00C2710A5B}"/>
              </a:ext>
            </a:extLst>
          </p:cNvPr>
          <p:cNvSpPr txBox="1"/>
          <p:nvPr/>
        </p:nvSpPr>
        <p:spPr>
          <a:xfrm>
            <a:off x="389849" y="549231"/>
            <a:ext cx="11342674" cy="1101814"/>
          </a:xfrm>
          <a:prstGeom prst="rect">
            <a:avLst/>
          </a:prstGeom>
        </p:spPr>
        <p:txBody>
          <a:bodyPr lIns="0" tIns="0" rIns="0" bIns="0" rtlCol="0" anchor="t">
            <a:spAutoFit/>
          </a:bodyPr>
          <a:lstStyle/>
          <a:p>
            <a:pPr algn="l">
              <a:lnSpc>
                <a:spcPts val="8219"/>
              </a:lnSpc>
            </a:pPr>
            <a:r>
              <a:rPr lang="en-US" sz="8219" b="1">
                <a:solidFill>
                  <a:srgbClr val="000000"/>
                </a:solidFill>
                <a:latin typeface="Noto Serif Display Bold"/>
                <a:ea typeface="Noto Serif Display Bold"/>
                <a:cs typeface="Noto Serif Display Bold"/>
                <a:sym typeface="Noto Serif Display Bold"/>
              </a:rPr>
              <a:t>Hardware Schematic</a:t>
            </a:r>
          </a:p>
        </p:txBody>
      </p:sp>
      <p:sp>
        <p:nvSpPr>
          <p:cNvPr id="5" name="TextBox 5">
            <a:extLst>
              <a:ext uri="{FF2B5EF4-FFF2-40B4-BE49-F238E27FC236}">
                <a16:creationId xmlns:a16="http://schemas.microsoft.com/office/drawing/2014/main" id="{0DEF2AE0-691C-A852-9BC9-9081C285BAFC}"/>
              </a:ext>
            </a:extLst>
          </p:cNvPr>
          <p:cNvSpPr txBox="1"/>
          <p:nvPr/>
        </p:nvSpPr>
        <p:spPr>
          <a:xfrm>
            <a:off x="4801729" y="9105900"/>
            <a:ext cx="8684540" cy="425053"/>
          </a:xfrm>
          <a:prstGeom prst="rect">
            <a:avLst/>
          </a:prstGeom>
        </p:spPr>
        <p:txBody>
          <a:bodyPr wrap="square" lIns="0" tIns="0" rIns="0" bIns="0" rtlCol="0" anchor="t">
            <a:spAutoFit/>
          </a:bodyPr>
          <a:lstStyle/>
          <a:p>
            <a:pPr algn="ctr">
              <a:lnSpc>
                <a:spcPts val="3258"/>
              </a:lnSpc>
              <a:spcBef>
                <a:spcPct val="0"/>
              </a:spcBef>
            </a:pPr>
            <a:r>
              <a:rPr lang="en-US" sz="3258">
                <a:solidFill>
                  <a:srgbClr val="000000"/>
                </a:solidFill>
                <a:latin typeface="Noto Serif Display"/>
                <a:ea typeface="Noto Serif Display"/>
                <a:cs typeface="Noto Serif Display"/>
                <a:sym typeface="Noto Serif Display"/>
              </a:rPr>
              <a:t>Figure: Hardware Schematic of The Project</a:t>
            </a:r>
          </a:p>
        </p:txBody>
      </p:sp>
      <p:sp>
        <p:nvSpPr>
          <p:cNvPr id="6" name="AutoShape 6">
            <a:extLst>
              <a:ext uri="{FF2B5EF4-FFF2-40B4-BE49-F238E27FC236}">
                <a16:creationId xmlns:a16="http://schemas.microsoft.com/office/drawing/2014/main" id="{7F5E69CE-EA2A-BA90-B4BC-1D7296FECBB8}"/>
              </a:ext>
            </a:extLst>
          </p:cNvPr>
          <p:cNvSpPr/>
          <p:nvPr/>
        </p:nvSpPr>
        <p:spPr>
          <a:xfrm flipV="1">
            <a:off x="0" y="1879276"/>
            <a:ext cx="18288000"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10" name="Picture 9" descr="A yellow and red vehicle with wheels and wires&#10;&#10;AI-generated content may be incorrect.">
            <a:extLst>
              <a:ext uri="{FF2B5EF4-FFF2-40B4-BE49-F238E27FC236}">
                <a16:creationId xmlns:a16="http://schemas.microsoft.com/office/drawing/2014/main" id="{3672A76A-6AF4-AB50-AF72-CDB8BB6BF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791200" y="951808"/>
            <a:ext cx="6705599" cy="8940799"/>
          </a:xfrm>
          <a:prstGeom prst="rect">
            <a:avLst/>
          </a:prstGeom>
        </p:spPr>
      </p:pic>
    </p:spTree>
    <p:extLst>
      <p:ext uri="{BB962C8B-B14F-4D97-AF65-F5344CB8AC3E}">
        <p14:creationId xmlns:p14="http://schemas.microsoft.com/office/powerpoint/2010/main" val="1617791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EC23D-5399-FA75-539C-16735B24059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1C3A1D8-C1A8-15B6-6C2F-05F1E4CE9C4A}"/>
              </a:ext>
            </a:extLst>
          </p:cNvPr>
          <p:cNvSpPr txBox="1"/>
          <p:nvPr/>
        </p:nvSpPr>
        <p:spPr>
          <a:xfrm>
            <a:off x="389848" y="549231"/>
            <a:ext cx="12792751" cy="1060227"/>
          </a:xfrm>
          <a:prstGeom prst="rect">
            <a:avLst/>
          </a:prstGeom>
        </p:spPr>
        <p:txBody>
          <a:bodyPr wrap="square" lIns="0" tIns="0" rIns="0" bIns="0" rtlCol="0" anchor="t">
            <a:spAutoFit/>
          </a:bodyPr>
          <a:lstStyle/>
          <a:p>
            <a:pPr algn="l">
              <a:lnSpc>
                <a:spcPts val="8219"/>
              </a:lnSpc>
            </a:pPr>
            <a:r>
              <a:rPr lang="en-US" sz="8219" b="1">
                <a:solidFill>
                  <a:srgbClr val="000000"/>
                </a:solidFill>
                <a:latin typeface="Noto Serif Display Bold"/>
                <a:ea typeface="Noto Serif Display Bold"/>
                <a:cs typeface="Noto Serif Display Bold"/>
                <a:sym typeface="Noto Serif Display Bold"/>
              </a:rPr>
              <a:t>Simulation Schematic</a:t>
            </a:r>
          </a:p>
        </p:txBody>
      </p:sp>
      <p:sp>
        <p:nvSpPr>
          <p:cNvPr id="5" name="TextBox 5">
            <a:extLst>
              <a:ext uri="{FF2B5EF4-FFF2-40B4-BE49-F238E27FC236}">
                <a16:creationId xmlns:a16="http://schemas.microsoft.com/office/drawing/2014/main" id="{455AFE58-DB12-26A5-3ECE-92E7883697B1}"/>
              </a:ext>
            </a:extLst>
          </p:cNvPr>
          <p:cNvSpPr txBox="1"/>
          <p:nvPr/>
        </p:nvSpPr>
        <p:spPr>
          <a:xfrm>
            <a:off x="4801729" y="9105900"/>
            <a:ext cx="8684540" cy="425053"/>
          </a:xfrm>
          <a:prstGeom prst="rect">
            <a:avLst/>
          </a:prstGeom>
        </p:spPr>
        <p:txBody>
          <a:bodyPr wrap="square" lIns="0" tIns="0" rIns="0" bIns="0" rtlCol="0" anchor="t">
            <a:spAutoFit/>
          </a:bodyPr>
          <a:lstStyle/>
          <a:p>
            <a:pPr algn="ctr">
              <a:lnSpc>
                <a:spcPts val="3258"/>
              </a:lnSpc>
              <a:spcBef>
                <a:spcPct val="0"/>
              </a:spcBef>
            </a:pPr>
            <a:r>
              <a:rPr lang="en-US" sz="3258">
                <a:solidFill>
                  <a:srgbClr val="000000"/>
                </a:solidFill>
                <a:latin typeface="Noto Serif Display"/>
                <a:ea typeface="Noto Serif Display"/>
                <a:cs typeface="Noto Serif Display"/>
                <a:sym typeface="Noto Serif Display"/>
              </a:rPr>
              <a:t>Figure: Simulation Schematic of The Project</a:t>
            </a:r>
          </a:p>
        </p:txBody>
      </p:sp>
      <p:sp>
        <p:nvSpPr>
          <p:cNvPr id="6" name="AutoShape 6">
            <a:extLst>
              <a:ext uri="{FF2B5EF4-FFF2-40B4-BE49-F238E27FC236}">
                <a16:creationId xmlns:a16="http://schemas.microsoft.com/office/drawing/2014/main" id="{0703B2FF-0EB7-1B26-2DD7-94A2549E38F6}"/>
              </a:ext>
            </a:extLst>
          </p:cNvPr>
          <p:cNvSpPr/>
          <p:nvPr/>
        </p:nvSpPr>
        <p:spPr>
          <a:xfrm flipV="1">
            <a:off x="0" y="1879276"/>
            <a:ext cx="18288000"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3" name="Picture 2">
            <a:extLst>
              <a:ext uri="{FF2B5EF4-FFF2-40B4-BE49-F238E27FC236}">
                <a16:creationId xmlns:a16="http://schemas.microsoft.com/office/drawing/2014/main" id="{EB93B684-41A5-26D0-A210-A48857735B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21976" y="1899791"/>
            <a:ext cx="12444046" cy="6999775"/>
          </a:xfrm>
          <a:prstGeom prst="rect">
            <a:avLst/>
          </a:prstGeom>
        </p:spPr>
      </p:pic>
    </p:spTree>
    <p:extLst>
      <p:ext uri="{BB962C8B-B14F-4D97-AF65-F5344CB8AC3E}">
        <p14:creationId xmlns:p14="http://schemas.microsoft.com/office/powerpoint/2010/main" val="2013758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915400" y="331152"/>
            <a:ext cx="11607249" cy="1060451"/>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Cost Analysis</a:t>
            </a:r>
          </a:p>
        </p:txBody>
      </p:sp>
      <p:sp>
        <p:nvSpPr>
          <p:cNvPr id="7" name="AutoShape 7"/>
          <p:cNvSpPr/>
          <p:nvPr/>
        </p:nvSpPr>
        <p:spPr>
          <a:xfrm>
            <a:off x="228600" y="831532"/>
            <a:ext cx="10930445"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TextBox 8"/>
          <p:cNvSpPr txBox="1"/>
          <p:nvPr/>
        </p:nvSpPr>
        <p:spPr>
          <a:xfrm>
            <a:off x="6119092" y="9334500"/>
            <a:ext cx="5539507" cy="474489"/>
          </a:xfrm>
          <a:prstGeom prst="rect">
            <a:avLst/>
          </a:prstGeom>
        </p:spPr>
        <p:txBody>
          <a:bodyPr wrap="square" lIns="0" tIns="0" rIns="0" bIns="0" rtlCol="0" anchor="t">
            <a:spAutoFit/>
          </a:bodyPr>
          <a:lstStyle/>
          <a:p>
            <a:pPr algn="ctr">
              <a:lnSpc>
                <a:spcPts val="3689"/>
              </a:lnSpc>
              <a:spcBef>
                <a:spcPct val="0"/>
              </a:spcBef>
            </a:pPr>
            <a:r>
              <a:rPr lang="en-US" sz="3689">
                <a:solidFill>
                  <a:srgbClr val="000000"/>
                </a:solidFill>
                <a:latin typeface="Roboto"/>
                <a:ea typeface="Roboto"/>
                <a:cs typeface="Roboto"/>
                <a:sym typeface="Roboto"/>
              </a:rPr>
              <a:t>Total Cost: 3785/- BDT </a:t>
            </a:r>
          </a:p>
        </p:txBody>
      </p:sp>
      <p:graphicFrame>
        <p:nvGraphicFramePr>
          <p:cNvPr id="9" name="Table 8">
            <a:extLst>
              <a:ext uri="{FF2B5EF4-FFF2-40B4-BE49-F238E27FC236}">
                <a16:creationId xmlns:a16="http://schemas.microsoft.com/office/drawing/2014/main" id="{1B52B3B5-47C3-E492-AA0A-B88E50B5A5BF}"/>
              </a:ext>
            </a:extLst>
          </p:cNvPr>
          <p:cNvGraphicFramePr>
            <a:graphicFrameLocks noGrp="1"/>
          </p:cNvGraphicFramePr>
          <p:nvPr>
            <p:extLst>
              <p:ext uri="{D42A27DB-BD31-4B8C-83A1-F6EECF244321}">
                <p14:modId xmlns:p14="http://schemas.microsoft.com/office/powerpoint/2010/main" val="3470064369"/>
              </p:ext>
            </p:extLst>
          </p:nvPr>
        </p:nvGraphicFramePr>
        <p:xfrm>
          <a:off x="2312988" y="1556329"/>
          <a:ext cx="13765728" cy="7043768"/>
        </p:xfrm>
        <a:graphic>
          <a:graphicData uri="http://schemas.openxmlformats.org/drawingml/2006/table">
            <a:tbl>
              <a:tblPr/>
              <a:tblGrid>
                <a:gridCol w="3441432">
                  <a:extLst>
                    <a:ext uri="{9D8B030D-6E8A-4147-A177-3AD203B41FA5}">
                      <a16:colId xmlns:a16="http://schemas.microsoft.com/office/drawing/2014/main" val="1316591741"/>
                    </a:ext>
                  </a:extLst>
                </a:gridCol>
                <a:gridCol w="3441432">
                  <a:extLst>
                    <a:ext uri="{9D8B030D-6E8A-4147-A177-3AD203B41FA5}">
                      <a16:colId xmlns:a16="http://schemas.microsoft.com/office/drawing/2014/main" val="3449180144"/>
                    </a:ext>
                  </a:extLst>
                </a:gridCol>
                <a:gridCol w="3441432">
                  <a:extLst>
                    <a:ext uri="{9D8B030D-6E8A-4147-A177-3AD203B41FA5}">
                      <a16:colId xmlns:a16="http://schemas.microsoft.com/office/drawing/2014/main" val="1970268051"/>
                    </a:ext>
                  </a:extLst>
                </a:gridCol>
                <a:gridCol w="3441432">
                  <a:extLst>
                    <a:ext uri="{9D8B030D-6E8A-4147-A177-3AD203B41FA5}">
                      <a16:colId xmlns:a16="http://schemas.microsoft.com/office/drawing/2014/main" val="1727257615"/>
                    </a:ext>
                  </a:extLst>
                </a:gridCol>
              </a:tblGrid>
              <a:tr h="367872">
                <a:tc>
                  <a:txBody>
                    <a:bodyPr/>
                    <a:lstStyle/>
                    <a:p>
                      <a:pPr algn="ctr"/>
                      <a:r>
                        <a:rPr lang="en-US" sz="1000" b="1">
                          <a:effectLst/>
                        </a:rPr>
                        <a:t>No.</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000" b="1">
                          <a:effectLst/>
                        </a:rPr>
                        <a:t>Product</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000" b="1">
                          <a:effectLst/>
                        </a:rPr>
                        <a:t>Quantity</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r>
                        <a:rPr lang="en-US" sz="1000" b="1">
                          <a:effectLst/>
                        </a:rPr>
                        <a:t>Subtotal (BDT)</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522558795"/>
                  </a:ext>
                </a:extLst>
              </a:tr>
              <a:tr h="367872">
                <a:tc>
                  <a:txBody>
                    <a:bodyPr/>
                    <a:lstStyle/>
                    <a:p>
                      <a:pPr algn="ctr"/>
                      <a:r>
                        <a:rPr lang="en-US" sz="1000">
                          <a:effectLst/>
                        </a:rPr>
                        <a:t>1</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ESP32</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600</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94503319"/>
                  </a:ext>
                </a:extLst>
              </a:tr>
              <a:tr h="535591">
                <a:tc>
                  <a:txBody>
                    <a:bodyPr/>
                    <a:lstStyle/>
                    <a:p>
                      <a:pPr algn="ctr"/>
                      <a:r>
                        <a:rPr lang="en-US" sz="1000">
                          <a:effectLst/>
                        </a:rPr>
                        <a:t>2</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L298N Motor Driver</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160</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28627795"/>
                  </a:ext>
                </a:extLst>
              </a:tr>
              <a:tr h="535591">
                <a:tc>
                  <a:txBody>
                    <a:bodyPr/>
                    <a:lstStyle/>
                    <a:p>
                      <a:pPr algn="ctr"/>
                      <a:r>
                        <a:rPr lang="en-US" sz="1000">
                          <a:effectLst/>
                        </a:rPr>
                        <a:t>3</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LM2596 Buck Converter</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2</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180</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15775334"/>
                  </a:ext>
                </a:extLst>
              </a:tr>
              <a:tr h="367872">
                <a:tc>
                  <a:txBody>
                    <a:bodyPr/>
                    <a:lstStyle/>
                    <a:p>
                      <a:pPr algn="ctr"/>
                      <a:r>
                        <a:rPr lang="en-US" sz="1000">
                          <a:effectLst/>
                        </a:rPr>
                        <a:t>4</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Tape</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20</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40604923"/>
                  </a:ext>
                </a:extLst>
              </a:tr>
              <a:tr h="367872">
                <a:tc>
                  <a:txBody>
                    <a:bodyPr/>
                    <a:lstStyle/>
                    <a:p>
                      <a:pPr algn="ctr"/>
                      <a:r>
                        <a:rPr lang="en-US" sz="1000">
                          <a:effectLst/>
                        </a:rPr>
                        <a:t>5</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Female Header</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30</a:t>
                      </a:r>
                    </a:p>
                  </a:txBody>
                  <a:tcPr marL="50212" marR="50212" marT="25106" marB="25106"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16793944"/>
                  </a:ext>
                </a:extLst>
              </a:tr>
              <a:tr h="367872">
                <a:tc>
                  <a:txBody>
                    <a:bodyPr/>
                    <a:lstStyle/>
                    <a:p>
                      <a:pPr algn="ctr"/>
                      <a:r>
                        <a:rPr lang="en-US" sz="1000">
                          <a:effectLst/>
                        </a:rPr>
                        <a:t>6</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Switch</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10</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62501185"/>
                  </a:ext>
                </a:extLst>
              </a:tr>
              <a:tr h="535591">
                <a:tc>
                  <a:txBody>
                    <a:bodyPr/>
                    <a:lstStyle/>
                    <a:p>
                      <a:pPr algn="ctr"/>
                      <a:r>
                        <a:rPr lang="en-US" sz="1000">
                          <a:effectLst/>
                        </a:rPr>
                        <a:t>7</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Yellow Motor + Wheel</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4</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680</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57834408"/>
                  </a:ext>
                </a:extLst>
              </a:tr>
              <a:tr h="535591">
                <a:tc>
                  <a:txBody>
                    <a:bodyPr/>
                    <a:lstStyle/>
                    <a:p>
                      <a:pPr algn="ctr"/>
                      <a:r>
                        <a:rPr lang="en-US" sz="1000">
                          <a:effectLst/>
                        </a:rPr>
                        <a:t>8</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 Channel 5V Relay Module</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95</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30057304"/>
                  </a:ext>
                </a:extLst>
              </a:tr>
              <a:tr h="765511">
                <a:tc>
                  <a:txBody>
                    <a:bodyPr/>
                    <a:lstStyle/>
                    <a:p>
                      <a:pPr algn="ctr"/>
                      <a:r>
                        <a:rPr lang="en-US" sz="1000">
                          <a:effectLst/>
                        </a:rPr>
                        <a:t>9</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Female to Female Jumper Wires (20 pcs, 20cm)</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55</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62813170"/>
                  </a:ext>
                </a:extLst>
              </a:tr>
              <a:tr h="765511">
                <a:tc>
                  <a:txBody>
                    <a:bodyPr/>
                    <a:lstStyle/>
                    <a:p>
                      <a:pPr algn="ctr"/>
                      <a:r>
                        <a:rPr lang="en-US" sz="1000">
                          <a:effectLst/>
                        </a:rPr>
                        <a:t>10</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LiPo Battery 1500mAh 7.4V 2S+ Charger</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1300+445=1745</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32060930"/>
                  </a:ext>
                </a:extLst>
              </a:tr>
              <a:tr h="765511">
                <a:tc>
                  <a:txBody>
                    <a:bodyPr/>
                    <a:lstStyle/>
                    <a:p>
                      <a:pPr algn="ctr"/>
                      <a:r>
                        <a:rPr lang="en-US" sz="1000">
                          <a:effectLst/>
                        </a:rPr>
                        <a:t>11</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Submersible 3V Mini DC Water Pump</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120</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87728669"/>
                  </a:ext>
                </a:extLst>
              </a:tr>
              <a:tr h="765511">
                <a:tc>
                  <a:txBody>
                    <a:bodyPr/>
                    <a:lstStyle/>
                    <a:p>
                      <a:pPr algn="ctr"/>
                      <a:r>
                        <a:rPr lang="en-US" sz="1000">
                          <a:effectLst/>
                        </a:rPr>
                        <a:t>12</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Twisted Electrical Flexible Wire - Red &amp; Black (1m)</a:t>
                      </a:r>
                    </a:p>
                  </a:txBody>
                  <a:tcPr marL="50212" marR="50212" marT="25106" marB="25106" anchor="ctr">
                    <a:lnL w="10135" cap="flat" cmpd="sng" algn="ctr">
                      <a:solidFill>
                        <a:srgbClr val="000000"/>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2</a:t>
                      </a:r>
                    </a:p>
                  </a:txBody>
                  <a:tcPr marL="50212" marR="50212" marT="25106" marB="25106" anchor="ctr">
                    <a:lnL w="10135" cap="flat" cmpd="sng" algn="ctr">
                      <a:solidFill>
                        <a:srgbClr val="000000"/>
                      </a:solidFill>
                      <a:prstDash val="solid"/>
                      <a:round/>
                      <a:headEnd type="none" w="med" len="med"/>
                      <a:tailEnd type="none" w="med" len="med"/>
                    </a:lnL>
                    <a:lnR w="7620" cap="flat" cmpd="sng" algn="ctr">
                      <a:solidFill>
                        <a:srgbClr val="D9D9D9"/>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tc>
                  <a:txBody>
                    <a:bodyPr/>
                    <a:lstStyle/>
                    <a:p>
                      <a:pPr algn="ctr"/>
                      <a:r>
                        <a:rPr lang="en-US" sz="1000">
                          <a:effectLst/>
                        </a:rPr>
                        <a:t>90</a:t>
                      </a:r>
                    </a:p>
                  </a:txBody>
                  <a:tcPr marL="50212" marR="50212" marT="25106" marB="25106" anchor="ctr">
                    <a:lnL w="7620" cap="flat" cmpd="sng" algn="ctr">
                      <a:solidFill>
                        <a:srgbClr val="D9D9D9"/>
                      </a:solidFill>
                      <a:prstDash val="solid"/>
                      <a:round/>
                      <a:headEnd type="none" w="med" len="med"/>
                      <a:tailEnd type="none" w="med" len="med"/>
                    </a:lnL>
                    <a:lnR w="10135" cap="flat" cmpd="sng" algn="ctr">
                      <a:solidFill>
                        <a:srgbClr val="000000"/>
                      </a:solidFill>
                      <a:prstDash val="solid"/>
                      <a:round/>
                      <a:headEnd type="none" w="med" len="med"/>
                      <a:tailEnd type="none" w="med" len="med"/>
                    </a:lnR>
                    <a:lnT w="10135" cap="flat" cmpd="sng" algn="ctr">
                      <a:solidFill>
                        <a:srgbClr val="000000"/>
                      </a:solidFill>
                      <a:prstDash val="solid"/>
                      <a:round/>
                      <a:headEnd type="none" w="med" len="med"/>
                      <a:tailEnd type="none" w="med" len="med"/>
                    </a:lnT>
                    <a:lnB w="1013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94526612"/>
                  </a:ext>
                </a:extLst>
              </a:tr>
            </a:tbl>
          </a:graphicData>
        </a:graphic>
      </p:graphicFrame>
      <p:sp>
        <p:nvSpPr>
          <p:cNvPr id="10" name="Rectangle 1">
            <a:extLst>
              <a:ext uri="{FF2B5EF4-FFF2-40B4-BE49-F238E27FC236}">
                <a16:creationId xmlns:a16="http://schemas.microsoft.com/office/drawing/2014/main" id="{F8B6A64D-FCCB-E721-2409-12CD8061A904}"/>
              </a:ext>
            </a:extLst>
          </p:cNvPr>
          <p:cNvSpPr>
            <a:spLocks noChangeArrowheads="1"/>
          </p:cNvSpPr>
          <p:nvPr/>
        </p:nvSpPr>
        <p:spPr bwMode="auto">
          <a:xfrm>
            <a:off x="2312988" y="1528762"/>
            <a:ext cx="55708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cxnSp>
        <p:nvCxnSpPr>
          <p:cNvPr id="17" name="Straight Connector 16">
            <a:extLst>
              <a:ext uri="{FF2B5EF4-FFF2-40B4-BE49-F238E27FC236}">
                <a16:creationId xmlns:a16="http://schemas.microsoft.com/office/drawing/2014/main" id="{FB29ECF0-CB4C-E5DD-1B6A-05035A8852C2}"/>
              </a:ext>
            </a:extLst>
          </p:cNvPr>
          <p:cNvCxnSpPr>
            <a:cxnSpLocks/>
          </p:cNvCxnSpPr>
          <p:nvPr/>
        </p:nvCxnSpPr>
        <p:spPr>
          <a:xfrm>
            <a:off x="12649200" y="1528731"/>
            <a:ext cx="0" cy="759529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9ABC0B8-52D4-9725-81FD-6247104D533F}"/>
              </a:ext>
            </a:extLst>
          </p:cNvPr>
          <p:cNvCxnSpPr>
            <a:cxnSpLocks/>
          </p:cNvCxnSpPr>
          <p:nvPr/>
        </p:nvCxnSpPr>
        <p:spPr>
          <a:xfrm>
            <a:off x="16062960" y="1551621"/>
            <a:ext cx="0" cy="738952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2D82F-76A2-FF81-0A15-A401E8C6B61F}"/>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62B392D7-6F86-79E9-BBBC-FDDFD5F680B9}"/>
              </a:ext>
            </a:extLst>
          </p:cNvPr>
          <p:cNvSpPr txBox="1"/>
          <p:nvPr/>
        </p:nvSpPr>
        <p:spPr>
          <a:xfrm>
            <a:off x="8915400" y="331152"/>
            <a:ext cx="11607249" cy="1060451"/>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Cost Analysis</a:t>
            </a:r>
          </a:p>
        </p:txBody>
      </p:sp>
      <p:sp>
        <p:nvSpPr>
          <p:cNvPr id="7" name="AutoShape 7">
            <a:extLst>
              <a:ext uri="{FF2B5EF4-FFF2-40B4-BE49-F238E27FC236}">
                <a16:creationId xmlns:a16="http://schemas.microsoft.com/office/drawing/2014/main" id="{30E97501-5C59-9762-9FF6-A17C40560640}"/>
              </a:ext>
            </a:extLst>
          </p:cNvPr>
          <p:cNvSpPr/>
          <p:nvPr/>
        </p:nvSpPr>
        <p:spPr>
          <a:xfrm>
            <a:off x="228600" y="831532"/>
            <a:ext cx="10930445"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567C61B5-1A67-628E-FC62-88CBDC9AD54D}"/>
              </a:ext>
            </a:extLst>
          </p:cNvPr>
          <p:cNvSpPr txBox="1"/>
          <p:nvPr/>
        </p:nvSpPr>
        <p:spPr>
          <a:xfrm>
            <a:off x="9228052" y="3360420"/>
            <a:ext cx="8755148" cy="2824491"/>
          </a:xfrm>
          <a:prstGeom prst="rect">
            <a:avLst/>
          </a:prstGeom>
        </p:spPr>
        <p:txBody>
          <a:bodyPr wrap="square" lIns="0" tIns="0" rIns="0" bIns="0" rtlCol="0" anchor="t">
            <a:spAutoFit/>
          </a:bodyPr>
          <a:lstStyle/>
          <a:p>
            <a:pPr marL="571500" indent="-571500">
              <a:lnSpc>
                <a:spcPts val="3689"/>
              </a:lnSpc>
              <a:spcBef>
                <a:spcPct val="0"/>
              </a:spcBef>
              <a:buFont typeface="Arial" panose="020B0604020202020204" pitchFamily="34" charset="0"/>
              <a:buChar char="•"/>
            </a:pPr>
            <a:r>
              <a:rPr lang="en-US" sz="3000">
                <a:solidFill>
                  <a:srgbClr val="000000"/>
                </a:solidFill>
                <a:latin typeface="Roboto"/>
                <a:ea typeface="Roboto"/>
                <a:cs typeface="Roboto"/>
                <a:sym typeface="Roboto"/>
              </a:rPr>
              <a:t>Here, we see that existing sprayer cars cost more and all of those are not suitable for Bangladeshi farmers.</a:t>
            </a:r>
          </a:p>
          <a:p>
            <a:pPr marL="571500" indent="-571500">
              <a:lnSpc>
                <a:spcPts val="3689"/>
              </a:lnSpc>
              <a:spcBef>
                <a:spcPct val="0"/>
              </a:spcBef>
              <a:buFont typeface="Arial" panose="020B0604020202020204" pitchFamily="34" charset="0"/>
              <a:buChar char="•"/>
            </a:pPr>
            <a:endParaRPr lang="en-US" sz="3000">
              <a:solidFill>
                <a:srgbClr val="000000"/>
              </a:solidFill>
              <a:latin typeface="Roboto"/>
              <a:ea typeface="Roboto"/>
              <a:cs typeface="Roboto"/>
              <a:sym typeface="Roboto"/>
            </a:endParaRPr>
          </a:p>
          <a:p>
            <a:pPr marL="571500" indent="-571500">
              <a:lnSpc>
                <a:spcPts val="3689"/>
              </a:lnSpc>
              <a:spcBef>
                <a:spcPct val="0"/>
              </a:spcBef>
              <a:buFont typeface="Arial" panose="020B0604020202020204" pitchFamily="34" charset="0"/>
              <a:buChar char="•"/>
            </a:pPr>
            <a:r>
              <a:rPr lang="en-US" sz="3000">
                <a:solidFill>
                  <a:srgbClr val="000000"/>
                </a:solidFill>
                <a:latin typeface="Roboto"/>
                <a:ea typeface="Roboto"/>
                <a:cs typeface="Roboto"/>
                <a:sym typeface="Roboto"/>
              </a:rPr>
              <a:t>So we reduced the cost while maintaining the proper requirement.</a:t>
            </a:r>
          </a:p>
        </p:txBody>
      </p:sp>
      <p:sp>
        <p:nvSpPr>
          <p:cNvPr id="10" name="Rectangle 1">
            <a:extLst>
              <a:ext uri="{FF2B5EF4-FFF2-40B4-BE49-F238E27FC236}">
                <a16:creationId xmlns:a16="http://schemas.microsoft.com/office/drawing/2014/main" id="{82147189-8C55-286A-E716-69D8420B2BF0}"/>
              </a:ext>
            </a:extLst>
          </p:cNvPr>
          <p:cNvSpPr>
            <a:spLocks noChangeArrowheads="1"/>
          </p:cNvSpPr>
          <p:nvPr/>
        </p:nvSpPr>
        <p:spPr bwMode="auto">
          <a:xfrm>
            <a:off x="2312988" y="1528762"/>
            <a:ext cx="55708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F21BB856-1936-F59C-E773-9CA58733234B}"/>
              </a:ext>
            </a:extLst>
          </p:cNvPr>
          <p:cNvPicPr>
            <a:picLocks noChangeAspect="1"/>
          </p:cNvPicPr>
          <p:nvPr/>
        </p:nvPicPr>
        <p:blipFill>
          <a:blip r:embed="rId2"/>
          <a:stretch>
            <a:fillRect/>
          </a:stretch>
        </p:blipFill>
        <p:spPr>
          <a:xfrm>
            <a:off x="438151" y="1688780"/>
            <a:ext cx="8477249" cy="3940702"/>
          </a:xfrm>
          <a:prstGeom prst="rect">
            <a:avLst/>
          </a:prstGeom>
        </p:spPr>
      </p:pic>
      <p:pic>
        <p:nvPicPr>
          <p:cNvPr id="3" name="Picture 2">
            <a:extLst>
              <a:ext uri="{FF2B5EF4-FFF2-40B4-BE49-F238E27FC236}">
                <a16:creationId xmlns:a16="http://schemas.microsoft.com/office/drawing/2014/main" id="{D26D75B1-B3D3-7192-87B7-3C85E9E0693A}"/>
              </a:ext>
            </a:extLst>
          </p:cNvPr>
          <p:cNvPicPr>
            <a:picLocks noChangeAspect="1"/>
          </p:cNvPicPr>
          <p:nvPr/>
        </p:nvPicPr>
        <p:blipFill>
          <a:blip r:embed="rId3"/>
          <a:stretch>
            <a:fillRect/>
          </a:stretch>
        </p:blipFill>
        <p:spPr>
          <a:xfrm>
            <a:off x="520255" y="5770410"/>
            <a:ext cx="8395145" cy="3423162"/>
          </a:xfrm>
          <a:prstGeom prst="rect">
            <a:avLst/>
          </a:prstGeom>
        </p:spPr>
      </p:pic>
    </p:spTree>
    <p:extLst>
      <p:ext uri="{BB962C8B-B14F-4D97-AF65-F5344CB8AC3E}">
        <p14:creationId xmlns:p14="http://schemas.microsoft.com/office/powerpoint/2010/main" val="1692792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19259" y="2933700"/>
            <a:ext cx="8755221" cy="2359620"/>
          </a:xfrm>
          <a:prstGeom prst="rect">
            <a:avLst/>
          </a:prstGeom>
        </p:spPr>
        <p:txBody>
          <a:bodyPr wrap="square" lIns="0" tIns="0" rIns="0" bIns="0" rtlCol="0" anchor="t">
            <a:spAutoFit/>
          </a:bodyPr>
          <a:lstStyle/>
          <a:p>
            <a:pPr algn="l">
              <a:lnSpc>
                <a:spcPts val="4591"/>
              </a:lnSpc>
            </a:pPr>
            <a:endParaRPr sz="2000"/>
          </a:p>
          <a:p>
            <a:pPr algn="l">
              <a:lnSpc>
                <a:spcPts val="4591"/>
              </a:lnSpc>
            </a:pPr>
            <a:r>
              <a:rPr lang="en-US" sz="3600">
                <a:solidFill>
                  <a:srgbClr val="000000"/>
                </a:solidFill>
                <a:latin typeface="Sindbad"/>
                <a:ea typeface="Sindbad"/>
                <a:cs typeface="Sindbad"/>
                <a:sym typeface="Sindbad"/>
              </a:rPr>
              <a:t>•Battery supplies energy to the microcontroller and all connected components…</a:t>
            </a:r>
          </a:p>
        </p:txBody>
      </p:sp>
      <p:sp>
        <p:nvSpPr>
          <p:cNvPr id="10" name="TextBox 10"/>
          <p:cNvSpPr txBox="1"/>
          <p:nvPr/>
        </p:nvSpPr>
        <p:spPr>
          <a:xfrm>
            <a:off x="3642053" y="574675"/>
            <a:ext cx="11392552" cy="1060451"/>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Working Method</a:t>
            </a:r>
          </a:p>
        </p:txBody>
      </p:sp>
      <p:sp>
        <p:nvSpPr>
          <p:cNvPr id="11" name="AutoShape 11"/>
          <p:cNvSpPr/>
          <p:nvPr/>
        </p:nvSpPr>
        <p:spPr>
          <a:xfrm flipV="1">
            <a:off x="0" y="1970582"/>
            <a:ext cx="18288000"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14" name="Picture 13" descr="A diagram of a process&#10;&#10;AI-generated content may be incorrect.">
            <a:extLst>
              <a:ext uri="{FF2B5EF4-FFF2-40B4-BE49-F238E27FC236}">
                <a16:creationId xmlns:a16="http://schemas.microsoft.com/office/drawing/2014/main" id="{0D81D69D-1D22-C8EB-A375-13FAE0C92020}"/>
              </a:ext>
            </a:extLst>
          </p:cNvPr>
          <p:cNvPicPr>
            <a:picLocks noChangeAspect="1"/>
          </p:cNvPicPr>
          <p:nvPr/>
        </p:nvPicPr>
        <p:blipFill>
          <a:blip r:embed="rId2">
            <a:extLst>
              <a:ext uri="{28A0092B-C50C-407E-A947-70E740481C1C}">
                <a14:useLocalDpi xmlns:a14="http://schemas.microsoft.com/office/drawing/2010/main" val="0"/>
              </a:ext>
            </a:extLst>
          </a:blip>
          <a:srcRect t="13898"/>
          <a:stretch/>
        </p:blipFill>
        <p:spPr>
          <a:xfrm>
            <a:off x="7806317" y="2259218"/>
            <a:ext cx="10481683" cy="699908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811860"/>
            <a:ext cx="18288000" cy="7475140"/>
            <a:chOff x="0" y="0"/>
            <a:chExt cx="4816593" cy="1968761"/>
          </a:xfrm>
        </p:grpSpPr>
        <p:sp>
          <p:nvSpPr>
            <p:cNvPr id="3" name="Freeform 3"/>
            <p:cNvSpPr/>
            <p:nvPr/>
          </p:nvSpPr>
          <p:spPr>
            <a:xfrm>
              <a:off x="0" y="0"/>
              <a:ext cx="4816592" cy="1968761"/>
            </a:xfrm>
            <a:custGeom>
              <a:avLst/>
              <a:gdLst/>
              <a:ahLst/>
              <a:cxnLst/>
              <a:rect l="l" t="t" r="r" b="b"/>
              <a:pathLst>
                <a:path w="4816592" h="1968761">
                  <a:moveTo>
                    <a:pt x="0" y="0"/>
                  </a:moveTo>
                  <a:lnTo>
                    <a:pt x="4816592" y="0"/>
                  </a:lnTo>
                  <a:lnTo>
                    <a:pt x="4816592" y="1968761"/>
                  </a:lnTo>
                  <a:lnTo>
                    <a:pt x="0" y="1968761"/>
                  </a:lnTo>
                  <a:close/>
                </a:path>
              </a:pathLst>
            </a:custGeom>
            <a:solidFill>
              <a:srgbClr val="000000"/>
            </a:solidFill>
          </p:spPr>
          <p:txBody>
            <a:bodyPr/>
            <a:lstStyle/>
            <a:p>
              <a:endParaRPr lang="en-US"/>
            </a:p>
          </p:txBody>
        </p:sp>
        <p:sp>
          <p:nvSpPr>
            <p:cNvPr id="4" name="TextBox 4"/>
            <p:cNvSpPr txBox="1"/>
            <p:nvPr/>
          </p:nvSpPr>
          <p:spPr>
            <a:xfrm>
              <a:off x="0" y="-104775"/>
              <a:ext cx="4816593" cy="2073536"/>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6218906" y="1181100"/>
            <a:ext cx="5850188" cy="1060451"/>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Group 5</a:t>
            </a:r>
          </a:p>
        </p:txBody>
      </p:sp>
      <p:graphicFrame>
        <p:nvGraphicFramePr>
          <p:cNvPr id="9" name="Table 8">
            <a:extLst>
              <a:ext uri="{FF2B5EF4-FFF2-40B4-BE49-F238E27FC236}">
                <a16:creationId xmlns:a16="http://schemas.microsoft.com/office/drawing/2014/main" id="{58647B15-1788-FB6E-240C-960552B02814}"/>
              </a:ext>
            </a:extLst>
          </p:cNvPr>
          <p:cNvGraphicFramePr>
            <a:graphicFrameLocks noGrp="1"/>
          </p:cNvGraphicFramePr>
          <p:nvPr>
            <p:extLst>
              <p:ext uri="{D42A27DB-BD31-4B8C-83A1-F6EECF244321}">
                <p14:modId xmlns:p14="http://schemas.microsoft.com/office/powerpoint/2010/main" val="1819506052"/>
              </p:ext>
            </p:extLst>
          </p:nvPr>
        </p:nvGraphicFramePr>
        <p:xfrm>
          <a:off x="3230381" y="3385678"/>
          <a:ext cx="11827238" cy="6201554"/>
        </p:xfrm>
        <a:graphic>
          <a:graphicData uri="http://schemas.openxmlformats.org/drawingml/2006/table">
            <a:tbl>
              <a:tblPr/>
              <a:tblGrid>
                <a:gridCol w="2108616">
                  <a:extLst>
                    <a:ext uri="{9D8B030D-6E8A-4147-A177-3AD203B41FA5}">
                      <a16:colId xmlns:a16="http://schemas.microsoft.com/office/drawing/2014/main" val="3435809819"/>
                    </a:ext>
                  </a:extLst>
                </a:gridCol>
                <a:gridCol w="2286000">
                  <a:extLst>
                    <a:ext uri="{9D8B030D-6E8A-4147-A177-3AD203B41FA5}">
                      <a16:colId xmlns:a16="http://schemas.microsoft.com/office/drawing/2014/main" val="1969600478"/>
                    </a:ext>
                  </a:extLst>
                </a:gridCol>
                <a:gridCol w="3505200">
                  <a:extLst>
                    <a:ext uri="{9D8B030D-6E8A-4147-A177-3AD203B41FA5}">
                      <a16:colId xmlns:a16="http://schemas.microsoft.com/office/drawing/2014/main" val="2645193747"/>
                    </a:ext>
                  </a:extLst>
                </a:gridCol>
                <a:gridCol w="2057400">
                  <a:extLst>
                    <a:ext uri="{9D8B030D-6E8A-4147-A177-3AD203B41FA5}">
                      <a16:colId xmlns:a16="http://schemas.microsoft.com/office/drawing/2014/main" val="3528354016"/>
                    </a:ext>
                  </a:extLst>
                </a:gridCol>
                <a:gridCol w="1870022">
                  <a:extLst>
                    <a:ext uri="{9D8B030D-6E8A-4147-A177-3AD203B41FA5}">
                      <a16:colId xmlns:a16="http://schemas.microsoft.com/office/drawing/2014/main" val="1479002085"/>
                    </a:ext>
                  </a:extLst>
                </a:gridCol>
              </a:tblGrid>
              <a:tr h="976774">
                <a:tc>
                  <a:txBody>
                    <a:bodyPr/>
                    <a:lstStyle/>
                    <a:p>
                      <a:pPr algn="ctr" rtl="0">
                        <a:buNone/>
                      </a:pPr>
                      <a:r>
                        <a:rPr lang="en-US" sz="2400" b="1" i="1">
                          <a:solidFill>
                            <a:srgbClr val="FFFFFF"/>
                          </a:solidFill>
                          <a:effectLst/>
                        </a:rPr>
                        <a:t>SL #</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27361"/>
                    </a:solidFill>
                  </a:tcPr>
                </a:tc>
                <a:tc>
                  <a:txBody>
                    <a:bodyPr/>
                    <a:lstStyle/>
                    <a:p>
                      <a:pPr algn="ctr" rtl="0">
                        <a:buNone/>
                      </a:pPr>
                      <a:r>
                        <a:rPr lang="en-US" sz="2400" b="1" i="1">
                          <a:solidFill>
                            <a:srgbClr val="FFFFFF"/>
                          </a:solidFill>
                          <a:effectLst/>
                        </a:rPr>
                        <a:t>Students ID</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27361"/>
                    </a:solidFill>
                  </a:tcPr>
                </a:tc>
                <a:tc>
                  <a:txBody>
                    <a:bodyPr/>
                    <a:lstStyle/>
                    <a:p>
                      <a:pPr algn="ctr" rtl="0">
                        <a:buNone/>
                      </a:pPr>
                      <a:r>
                        <a:rPr lang="en-US" sz="2400" b="1" i="1">
                          <a:solidFill>
                            <a:srgbClr val="FFFFFF"/>
                          </a:solidFill>
                          <a:effectLst/>
                        </a:rPr>
                        <a:t>Students Name</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27361"/>
                    </a:solidFill>
                  </a:tcPr>
                </a:tc>
                <a:tc>
                  <a:txBody>
                    <a:bodyPr/>
                    <a:lstStyle/>
                    <a:p>
                      <a:pPr algn="ctr" rtl="0">
                        <a:buNone/>
                      </a:pPr>
                      <a:r>
                        <a:rPr lang="en-US" sz="2400" b="1" i="1">
                          <a:solidFill>
                            <a:srgbClr val="FFFFFF"/>
                          </a:solidFill>
                          <a:effectLst/>
                        </a:rPr>
                        <a:t>Program</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27361"/>
                    </a:solidFill>
                  </a:tcPr>
                </a:tc>
                <a:tc>
                  <a:txBody>
                    <a:bodyPr/>
                    <a:lstStyle/>
                    <a:p>
                      <a:pPr algn="ctr" rtl="0">
                        <a:buNone/>
                      </a:pPr>
                      <a:r>
                        <a:rPr lang="en-US" sz="2400" b="1" i="1">
                          <a:solidFill>
                            <a:srgbClr val="FFFFFF"/>
                          </a:solidFill>
                          <a:effectLst/>
                        </a:rPr>
                        <a:t>Section</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27361"/>
                    </a:solidFill>
                  </a:tcPr>
                </a:tc>
                <a:extLst>
                  <a:ext uri="{0D108BD9-81ED-4DB2-BD59-A6C34878D82A}">
                    <a16:rowId xmlns:a16="http://schemas.microsoft.com/office/drawing/2014/main" val="833799935"/>
                  </a:ext>
                </a:extLst>
              </a:tr>
              <a:tr h="1181742">
                <a:tc>
                  <a:txBody>
                    <a:bodyPr/>
                    <a:lstStyle/>
                    <a:p>
                      <a:pPr algn="ctr"/>
                      <a:r>
                        <a:rPr lang="en-US" sz="2400">
                          <a:effectLst/>
                        </a:rPr>
                        <a:t>1</a:t>
                      </a: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0">
                          <a:solidFill>
                            <a:srgbClr val="000000"/>
                          </a:solidFill>
                          <a:effectLst/>
                        </a:rPr>
                        <a:t>22-48990-3 </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0">
                          <a:solidFill>
                            <a:srgbClr val="000000"/>
                          </a:solidFill>
                          <a:effectLst/>
                        </a:rPr>
                        <a:t>Shahriar Hossain </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1">
                          <a:solidFill>
                            <a:srgbClr val="000000"/>
                          </a:solidFill>
                          <a:effectLst/>
                        </a:rPr>
                        <a:t>BSc in CSE</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1">
                          <a:solidFill>
                            <a:srgbClr val="000000"/>
                          </a:solidFill>
                          <a:effectLst/>
                        </a:rPr>
                        <a:t>R</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extLst>
                  <a:ext uri="{0D108BD9-81ED-4DB2-BD59-A6C34878D82A}">
                    <a16:rowId xmlns:a16="http://schemas.microsoft.com/office/drawing/2014/main" val="1429566737"/>
                  </a:ext>
                </a:extLst>
              </a:tr>
              <a:tr h="976774">
                <a:tc>
                  <a:txBody>
                    <a:bodyPr/>
                    <a:lstStyle/>
                    <a:p>
                      <a:pPr algn="ctr"/>
                      <a:r>
                        <a:rPr lang="en-US" sz="2400">
                          <a:effectLst/>
                        </a:rPr>
                        <a:t>2</a:t>
                      </a: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AFFC9"/>
                    </a:solidFill>
                  </a:tcPr>
                </a:tc>
                <a:tc>
                  <a:txBody>
                    <a:bodyPr/>
                    <a:lstStyle/>
                    <a:p>
                      <a:pPr algn="ctr" rtl="0">
                        <a:buNone/>
                      </a:pPr>
                      <a:r>
                        <a:rPr lang="en-US" sz="2400" b="1" i="0">
                          <a:solidFill>
                            <a:srgbClr val="000000"/>
                          </a:solidFill>
                          <a:effectLst/>
                        </a:rPr>
                        <a:t>22-49002-3 </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AFFC9"/>
                    </a:solidFill>
                  </a:tcPr>
                </a:tc>
                <a:tc>
                  <a:txBody>
                    <a:bodyPr/>
                    <a:lstStyle/>
                    <a:p>
                      <a:pPr algn="ctr" rtl="0">
                        <a:buNone/>
                      </a:pPr>
                      <a:r>
                        <a:rPr lang="en-US" sz="2400" b="1" i="0">
                          <a:solidFill>
                            <a:srgbClr val="000000"/>
                          </a:solidFill>
                          <a:effectLst/>
                        </a:rPr>
                        <a:t>Al Mubtasim </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AFFC9"/>
                    </a:solidFill>
                  </a:tcPr>
                </a:tc>
                <a:tc>
                  <a:txBody>
                    <a:bodyPr/>
                    <a:lstStyle/>
                    <a:p>
                      <a:pPr algn="ctr" rtl="0">
                        <a:buNone/>
                      </a:pPr>
                      <a:r>
                        <a:rPr lang="en-US" sz="2400" b="1" i="1">
                          <a:solidFill>
                            <a:srgbClr val="000000"/>
                          </a:solidFill>
                          <a:effectLst/>
                        </a:rPr>
                        <a:t>BSc in CSE</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AFFC9"/>
                    </a:solidFill>
                  </a:tcPr>
                </a:tc>
                <a:tc>
                  <a:txBody>
                    <a:bodyPr/>
                    <a:lstStyle/>
                    <a:p>
                      <a:pPr algn="ctr" rtl="0">
                        <a:buNone/>
                      </a:pPr>
                      <a:r>
                        <a:rPr lang="en-US" sz="2400" b="1" i="1">
                          <a:solidFill>
                            <a:srgbClr val="000000"/>
                          </a:solidFill>
                          <a:effectLst/>
                        </a:rPr>
                        <a:t>R</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AFFC9"/>
                    </a:solidFill>
                  </a:tcPr>
                </a:tc>
                <a:extLst>
                  <a:ext uri="{0D108BD9-81ED-4DB2-BD59-A6C34878D82A}">
                    <a16:rowId xmlns:a16="http://schemas.microsoft.com/office/drawing/2014/main" val="2979538028"/>
                  </a:ext>
                </a:extLst>
              </a:tr>
              <a:tr h="976774">
                <a:tc>
                  <a:txBody>
                    <a:bodyPr/>
                    <a:lstStyle/>
                    <a:p>
                      <a:pPr algn="ctr"/>
                      <a:r>
                        <a:rPr lang="en-US" sz="2400">
                          <a:effectLst/>
                        </a:rPr>
                        <a:t>3</a:t>
                      </a: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0">
                          <a:solidFill>
                            <a:srgbClr val="000000"/>
                          </a:solidFill>
                          <a:effectLst/>
                        </a:rPr>
                        <a:t>22-49012-3 </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0">
                          <a:solidFill>
                            <a:srgbClr val="000000"/>
                          </a:solidFill>
                          <a:effectLst/>
                        </a:rPr>
                        <a:t>Adiba Tanzila </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1">
                          <a:solidFill>
                            <a:srgbClr val="000000"/>
                          </a:solidFill>
                          <a:effectLst/>
                        </a:rPr>
                        <a:t>BSc in CSE</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1">
                          <a:solidFill>
                            <a:srgbClr val="000000"/>
                          </a:solidFill>
                          <a:effectLst/>
                        </a:rPr>
                        <a:t>R</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extLst>
                  <a:ext uri="{0D108BD9-81ED-4DB2-BD59-A6C34878D82A}">
                    <a16:rowId xmlns:a16="http://schemas.microsoft.com/office/drawing/2014/main" val="3684077259"/>
                  </a:ext>
                </a:extLst>
              </a:tr>
              <a:tr h="1044745">
                <a:tc>
                  <a:txBody>
                    <a:bodyPr/>
                    <a:lstStyle/>
                    <a:p>
                      <a:pPr algn="ctr"/>
                      <a:r>
                        <a:rPr lang="en-US" sz="2400">
                          <a:effectLst/>
                        </a:rPr>
                        <a:t>4</a:t>
                      </a: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AFFC9"/>
                    </a:solidFill>
                  </a:tcPr>
                </a:tc>
                <a:tc>
                  <a:txBody>
                    <a:bodyPr/>
                    <a:lstStyle/>
                    <a:p>
                      <a:pPr algn="ctr" rtl="0">
                        <a:buNone/>
                      </a:pPr>
                      <a:r>
                        <a:rPr lang="en-US" sz="2400" b="1" i="0">
                          <a:solidFill>
                            <a:srgbClr val="000000"/>
                          </a:solidFill>
                          <a:effectLst/>
                        </a:rPr>
                        <a:t>22-49029-3</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AFFC9"/>
                    </a:solidFill>
                  </a:tcPr>
                </a:tc>
                <a:tc>
                  <a:txBody>
                    <a:bodyPr/>
                    <a:lstStyle/>
                    <a:p>
                      <a:pPr algn="ctr" rtl="0">
                        <a:buNone/>
                      </a:pPr>
                      <a:r>
                        <a:rPr lang="en-US" sz="2400" b="1" i="0">
                          <a:solidFill>
                            <a:srgbClr val="000000"/>
                          </a:solidFill>
                          <a:effectLst/>
                        </a:rPr>
                        <a:t>MD.Rakib Hasan </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AFFC9"/>
                    </a:solidFill>
                  </a:tcPr>
                </a:tc>
                <a:tc>
                  <a:txBody>
                    <a:bodyPr/>
                    <a:lstStyle/>
                    <a:p>
                      <a:pPr algn="ctr" rtl="0">
                        <a:buNone/>
                      </a:pPr>
                      <a:r>
                        <a:rPr lang="en-US" sz="2400" b="1" i="1">
                          <a:solidFill>
                            <a:srgbClr val="000000"/>
                          </a:solidFill>
                          <a:effectLst/>
                        </a:rPr>
                        <a:t>BSc in CSE</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AFFC9"/>
                    </a:solidFill>
                  </a:tcPr>
                </a:tc>
                <a:tc>
                  <a:txBody>
                    <a:bodyPr/>
                    <a:lstStyle/>
                    <a:p>
                      <a:pPr algn="ctr" rtl="0">
                        <a:buNone/>
                      </a:pPr>
                      <a:r>
                        <a:rPr lang="en-US" sz="2400" b="1" i="1">
                          <a:solidFill>
                            <a:srgbClr val="000000"/>
                          </a:solidFill>
                          <a:effectLst/>
                        </a:rPr>
                        <a:t>R</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AFFC9"/>
                    </a:solidFill>
                  </a:tcPr>
                </a:tc>
                <a:extLst>
                  <a:ext uri="{0D108BD9-81ED-4DB2-BD59-A6C34878D82A}">
                    <a16:rowId xmlns:a16="http://schemas.microsoft.com/office/drawing/2014/main" val="371410417"/>
                  </a:ext>
                </a:extLst>
              </a:tr>
              <a:tr h="1044745">
                <a:tc>
                  <a:txBody>
                    <a:bodyPr/>
                    <a:lstStyle/>
                    <a:p>
                      <a:pPr algn="ctr"/>
                      <a:r>
                        <a:rPr lang="en-US" sz="2400">
                          <a:effectLst/>
                        </a:rPr>
                        <a:t>5</a:t>
                      </a: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0">
                          <a:solidFill>
                            <a:srgbClr val="000000"/>
                          </a:solidFill>
                          <a:effectLst/>
                        </a:rPr>
                        <a:t>22-49959-3</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0">
                          <a:solidFill>
                            <a:srgbClr val="000000"/>
                          </a:solidFill>
                          <a:effectLst/>
                        </a:rPr>
                        <a:t>Md.Imdadul Hasan(Ayon) </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1">
                          <a:solidFill>
                            <a:srgbClr val="000000"/>
                          </a:solidFill>
                          <a:effectLst/>
                        </a:rPr>
                        <a:t>BSc in CSE</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tc>
                  <a:txBody>
                    <a:bodyPr/>
                    <a:lstStyle/>
                    <a:p>
                      <a:pPr algn="ctr" rtl="0">
                        <a:buNone/>
                      </a:pPr>
                      <a:r>
                        <a:rPr lang="en-US" sz="2400" b="1" i="1">
                          <a:solidFill>
                            <a:srgbClr val="000000"/>
                          </a:solidFill>
                          <a:effectLst/>
                        </a:rPr>
                        <a:t>R</a:t>
                      </a:r>
                      <a:endParaRPr lang="en-US" sz="2400">
                        <a:effectLst/>
                      </a:endParaRPr>
                    </a:p>
                  </a:txBody>
                  <a:tcPr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97DBAA"/>
                    </a:solidFill>
                  </a:tcPr>
                </a:tc>
                <a:extLst>
                  <a:ext uri="{0D108BD9-81ED-4DB2-BD59-A6C34878D82A}">
                    <a16:rowId xmlns:a16="http://schemas.microsoft.com/office/drawing/2014/main" val="3961525405"/>
                  </a:ext>
                </a:extLst>
              </a:tr>
            </a:tbl>
          </a:graphicData>
        </a:graphic>
      </p:graphicFrame>
      <p:sp>
        <p:nvSpPr>
          <p:cNvPr id="10" name="Rectangle 2">
            <a:extLst>
              <a:ext uri="{FF2B5EF4-FFF2-40B4-BE49-F238E27FC236}">
                <a16:creationId xmlns:a16="http://schemas.microsoft.com/office/drawing/2014/main" id="{CAE13E06-CED9-CB85-ADC3-33CEFF85CAC2}"/>
              </a:ext>
            </a:extLst>
          </p:cNvPr>
          <p:cNvSpPr>
            <a:spLocks noChangeArrowheads="1"/>
          </p:cNvSpPr>
          <p:nvPr/>
        </p:nvSpPr>
        <p:spPr bwMode="auto">
          <a:xfrm flipV="1">
            <a:off x="2281001" y="4305597"/>
            <a:ext cx="23745531" cy="5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642053" y="574675"/>
            <a:ext cx="11392552" cy="1060451"/>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Working Method</a:t>
            </a:r>
          </a:p>
        </p:txBody>
      </p:sp>
      <p:sp>
        <p:nvSpPr>
          <p:cNvPr id="4" name="TextBox 4"/>
          <p:cNvSpPr txBox="1"/>
          <p:nvPr/>
        </p:nvSpPr>
        <p:spPr>
          <a:xfrm>
            <a:off x="304175" y="4719805"/>
            <a:ext cx="6982929" cy="2338019"/>
          </a:xfrm>
          <a:prstGeom prst="rect">
            <a:avLst/>
          </a:prstGeom>
        </p:spPr>
        <p:txBody>
          <a:bodyPr lIns="0" tIns="0" rIns="0" bIns="0" rtlCol="0" anchor="t">
            <a:spAutoFit/>
          </a:bodyPr>
          <a:lstStyle/>
          <a:p>
            <a:pPr algn="l">
              <a:lnSpc>
                <a:spcPts val="4591"/>
              </a:lnSpc>
            </a:pPr>
            <a:r>
              <a:rPr lang="en-US" sz="3279">
                <a:solidFill>
                  <a:srgbClr val="000000"/>
                </a:solidFill>
                <a:latin typeface="Sindbad"/>
                <a:ea typeface="Sindbad"/>
                <a:cs typeface="Sindbad"/>
                <a:sym typeface="Sindbad"/>
              </a:rPr>
              <a:t>•A mobile phone sends control signals to the ESP32 microcontroller using Bluetooth.</a:t>
            </a:r>
          </a:p>
          <a:p>
            <a:pPr algn="l">
              <a:lnSpc>
                <a:spcPts val="4591"/>
              </a:lnSpc>
            </a:pPr>
            <a:endParaRPr lang="en-US" sz="3279">
              <a:solidFill>
                <a:srgbClr val="000000"/>
              </a:solidFill>
              <a:latin typeface="Sindbad"/>
              <a:ea typeface="Sindbad"/>
              <a:cs typeface="Sindbad"/>
              <a:sym typeface="Sindbad"/>
            </a:endParaRPr>
          </a:p>
        </p:txBody>
      </p:sp>
      <p:pic>
        <p:nvPicPr>
          <p:cNvPr id="18" name="Picture 17" descr="A diagram of a process&#10;&#10;AI-generated content may be incorrect.">
            <a:extLst>
              <a:ext uri="{FF2B5EF4-FFF2-40B4-BE49-F238E27FC236}">
                <a16:creationId xmlns:a16="http://schemas.microsoft.com/office/drawing/2014/main" id="{0D4D8457-056E-187F-BD50-3FDF8C59AFF1}"/>
              </a:ext>
            </a:extLst>
          </p:cNvPr>
          <p:cNvPicPr>
            <a:picLocks noChangeAspect="1"/>
          </p:cNvPicPr>
          <p:nvPr/>
        </p:nvPicPr>
        <p:blipFill>
          <a:blip r:embed="rId2">
            <a:extLst>
              <a:ext uri="{28A0092B-C50C-407E-A947-70E740481C1C}">
                <a14:useLocalDpi xmlns:a14="http://schemas.microsoft.com/office/drawing/2010/main" val="0"/>
              </a:ext>
            </a:extLst>
          </a:blip>
          <a:srcRect t="9960"/>
          <a:stretch/>
        </p:blipFill>
        <p:spPr>
          <a:xfrm>
            <a:off x="7746052" y="1920266"/>
            <a:ext cx="10541948" cy="7361275"/>
          </a:xfrm>
          <a:prstGeom prst="rect">
            <a:avLst/>
          </a:prstGeom>
        </p:spPr>
      </p:pic>
      <p:sp>
        <p:nvSpPr>
          <p:cNvPr id="5" name="TextBox 5"/>
          <p:cNvSpPr txBox="1"/>
          <p:nvPr/>
        </p:nvSpPr>
        <p:spPr>
          <a:xfrm>
            <a:off x="304175" y="6943524"/>
            <a:ext cx="8581880" cy="2338019"/>
          </a:xfrm>
          <a:prstGeom prst="rect">
            <a:avLst/>
          </a:prstGeom>
        </p:spPr>
        <p:txBody>
          <a:bodyPr lIns="0" tIns="0" rIns="0" bIns="0" rtlCol="0" anchor="t">
            <a:spAutoFit/>
          </a:bodyPr>
          <a:lstStyle/>
          <a:p>
            <a:pPr algn="l">
              <a:lnSpc>
                <a:spcPts val="4591"/>
              </a:lnSpc>
            </a:pPr>
            <a:r>
              <a:rPr lang="en-US" sz="3279">
                <a:solidFill>
                  <a:srgbClr val="000000"/>
                </a:solidFill>
                <a:latin typeface="Sindbad"/>
                <a:ea typeface="Sindbad"/>
                <a:cs typeface="Sindbad"/>
                <a:sym typeface="Sindbad"/>
              </a:rPr>
              <a:t>•The ESP32 processes the received signals and decides whether to activate the sprayer, or move the vehicle…</a:t>
            </a:r>
          </a:p>
          <a:p>
            <a:pPr algn="l">
              <a:lnSpc>
                <a:spcPts val="4591"/>
              </a:lnSpc>
            </a:pPr>
            <a:endParaRPr lang="en-US" sz="3279">
              <a:solidFill>
                <a:srgbClr val="000000"/>
              </a:solidFill>
              <a:latin typeface="Sindbad"/>
              <a:ea typeface="Sindbad"/>
              <a:cs typeface="Sindbad"/>
              <a:sym typeface="Sindbad"/>
            </a:endParaRPr>
          </a:p>
        </p:txBody>
      </p:sp>
      <p:sp>
        <p:nvSpPr>
          <p:cNvPr id="15" name="AutoShape 15"/>
          <p:cNvSpPr/>
          <p:nvPr/>
        </p:nvSpPr>
        <p:spPr>
          <a:xfrm flipV="1">
            <a:off x="0" y="1970582"/>
            <a:ext cx="1828800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642053" y="574675"/>
            <a:ext cx="11392552" cy="1060451"/>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Working Method</a:t>
            </a:r>
          </a:p>
        </p:txBody>
      </p:sp>
      <p:pic>
        <p:nvPicPr>
          <p:cNvPr id="17" name="Picture 16" descr="A diagram of a process&#10;&#10;AI-generated content may be incorrect.">
            <a:extLst>
              <a:ext uri="{FF2B5EF4-FFF2-40B4-BE49-F238E27FC236}">
                <a16:creationId xmlns:a16="http://schemas.microsoft.com/office/drawing/2014/main" id="{6F740EAA-CFE1-2B32-12E0-B9FD15E1BC28}"/>
              </a:ext>
            </a:extLst>
          </p:cNvPr>
          <p:cNvPicPr>
            <a:picLocks noChangeAspect="1"/>
          </p:cNvPicPr>
          <p:nvPr/>
        </p:nvPicPr>
        <p:blipFill>
          <a:blip r:embed="rId2">
            <a:extLst>
              <a:ext uri="{28A0092B-C50C-407E-A947-70E740481C1C}">
                <a14:useLocalDpi xmlns:a14="http://schemas.microsoft.com/office/drawing/2010/main" val="0"/>
              </a:ext>
            </a:extLst>
          </a:blip>
          <a:srcRect t="12963"/>
          <a:stretch/>
        </p:blipFill>
        <p:spPr>
          <a:xfrm>
            <a:off x="7665401" y="2247900"/>
            <a:ext cx="10622599" cy="7170220"/>
          </a:xfrm>
          <a:prstGeom prst="rect">
            <a:avLst/>
          </a:prstGeom>
        </p:spPr>
      </p:pic>
      <p:sp>
        <p:nvSpPr>
          <p:cNvPr id="4" name="TextBox 4"/>
          <p:cNvSpPr txBox="1"/>
          <p:nvPr/>
        </p:nvSpPr>
        <p:spPr>
          <a:xfrm>
            <a:off x="304175" y="4719805"/>
            <a:ext cx="6982929" cy="2338019"/>
          </a:xfrm>
          <a:prstGeom prst="rect">
            <a:avLst/>
          </a:prstGeom>
        </p:spPr>
        <p:txBody>
          <a:bodyPr lIns="0" tIns="0" rIns="0" bIns="0" rtlCol="0" anchor="t">
            <a:spAutoFit/>
          </a:bodyPr>
          <a:lstStyle/>
          <a:p>
            <a:pPr algn="l">
              <a:lnSpc>
                <a:spcPts val="4591"/>
              </a:lnSpc>
            </a:pPr>
            <a:r>
              <a:rPr lang="en-US" sz="3279">
                <a:solidFill>
                  <a:srgbClr val="000000"/>
                </a:solidFill>
                <a:latin typeface="Sindbad"/>
                <a:ea typeface="Sindbad"/>
                <a:cs typeface="Sindbad"/>
                <a:sym typeface="Sindbad"/>
              </a:rPr>
              <a:t>•When spraying is triggered, the ESP32 sends a signal to a relay switch circuit.</a:t>
            </a:r>
          </a:p>
          <a:p>
            <a:pPr algn="l">
              <a:lnSpc>
                <a:spcPts val="4591"/>
              </a:lnSpc>
            </a:pPr>
            <a:endParaRPr lang="en-US" sz="3279">
              <a:solidFill>
                <a:srgbClr val="000000"/>
              </a:solidFill>
              <a:latin typeface="Sindbad"/>
              <a:ea typeface="Sindbad"/>
              <a:cs typeface="Sindbad"/>
              <a:sym typeface="Sindbad"/>
            </a:endParaRPr>
          </a:p>
        </p:txBody>
      </p:sp>
      <p:sp>
        <p:nvSpPr>
          <p:cNvPr id="5" name="TextBox 5"/>
          <p:cNvSpPr txBox="1"/>
          <p:nvPr/>
        </p:nvSpPr>
        <p:spPr>
          <a:xfrm>
            <a:off x="304175" y="6943524"/>
            <a:ext cx="8581880" cy="2338019"/>
          </a:xfrm>
          <a:prstGeom prst="rect">
            <a:avLst/>
          </a:prstGeom>
        </p:spPr>
        <p:txBody>
          <a:bodyPr lIns="0" tIns="0" rIns="0" bIns="0" rtlCol="0" anchor="t">
            <a:spAutoFit/>
          </a:bodyPr>
          <a:lstStyle/>
          <a:p>
            <a:pPr algn="l">
              <a:lnSpc>
                <a:spcPts val="4591"/>
              </a:lnSpc>
            </a:pPr>
            <a:r>
              <a:rPr lang="en-US" sz="3279">
                <a:solidFill>
                  <a:srgbClr val="000000"/>
                </a:solidFill>
                <a:latin typeface="Sindbad"/>
                <a:ea typeface="Sindbad"/>
                <a:cs typeface="Sindbad"/>
                <a:sym typeface="Sindbad"/>
              </a:rPr>
              <a:t>•This activates the water pump motor, which pushes pesticide through the sprayer to spray onto plants...</a:t>
            </a:r>
          </a:p>
          <a:p>
            <a:pPr algn="l">
              <a:lnSpc>
                <a:spcPts val="4591"/>
              </a:lnSpc>
            </a:pPr>
            <a:endParaRPr lang="en-US" sz="3279">
              <a:solidFill>
                <a:srgbClr val="000000"/>
              </a:solidFill>
              <a:latin typeface="Sindbad"/>
              <a:ea typeface="Sindbad"/>
              <a:cs typeface="Sindbad"/>
              <a:sym typeface="Sindbad"/>
            </a:endParaRPr>
          </a:p>
        </p:txBody>
      </p:sp>
      <p:sp>
        <p:nvSpPr>
          <p:cNvPr id="14" name="AutoShape 14"/>
          <p:cNvSpPr/>
          <p:nvPr/>
        </p:nvSpPr>
        <p:spPr>
          <a:xfrm flipV="1">
            <a:off x="0" y="1970582"/>
            <a:ext cx="1828800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diagram of a process&#10;&#10;AI-generated content may be incorrect.">
            <a:extLst>
              <a:ext uri="{FF2B5EF4-FFF2-40B4-BE49-F238E27FC236}">
                <a16:creationId xmlns:a16="http://schemas.microsoft.com/office/drawing/2014/main" id="{1D5B9DBE-C133-F388-7E17-6B1844FB2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1" y="1239006"/>
            <a:ext cx="10591800" cy="8214240"/>
          </a:xfrm>
          <a:prstGeom prst="rect">
            <a:avLst/>
          </a:prstGeom>
        </p:spPr>
      </p:pic>
      <p:sp>
        <p:nvSpPr>
          <p:cNvPr id="13" name="TextBox 13"/>
          <p:cNvSpPr txBox="1"/>
          <p:nvPr/>
        </p:nvSpPr>
        <p:spPr>
          <a:xfrm>
            <a:off x="3642053" y="574675"/>
            <a:ext cx="11392552" cy="1060451"/>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Working Method</a:t>
            </a:r>
          </a:p>
        </p:txBody>
      </p:sp>
      <p:sp>
        <p:nvSpPr>
          <p:cNvPr id="14" name="TextBox 14"/>
          <p:cNvSpPr txBox="1"/>
          <p:nvPr/>
        </p:nvSpPr>
        <p:spPr>
          <a:xfrm>
            <a:off x="304175" y="4719805"/>
            <a:ext cx="6982929" cy="2338019"/>
          </a:xfrm>
          <a:prstGeom prst="rect">
            <a:avLst/>
          </a:prstGeom>
        </p:spPr>
        <p:txBody>
          <a:bodyPr lIns="0" tIns="0" rIns="0" bIns="0" rtlCol="0" anchor="t">
            <a:spAutoFit/>
          </a:bodyPr>
          <a:lstStyle/>
          <a:p>
            <a:pPr algn="l">
              <a:lnSpc>
                <a:spcPts val="4591"/>
              </a:lnSpc>
            </a:pPr>
            <a:r>
              <a:rPr lang="en-US" sz="3279">
                <a:solidFill>
                  <a:srgbClr val="000000"/>
                </a:solidFill>
                <a:latin typeface="Sindbad"/>
                <a:ea typeface="Sindbad"/>
                <a:cs typeface="Sindbad"/>
                <a:sym typeface="Sindbad"/>
              </a:rPr>
              <a:t>•For navigation, the ESP32 sends movement commands to an L298N motor driver.</a:t>
            </a:r>
          </a:p>
          <a:p>
            <a:pPr algn="l">
              <a:lnSpc>
                <a:spcPts val="4591"/>
              </a:lnSpc>
            </a:pPr>
            <a:endParaRPr lang="en-US" sz="3279">
              <a:solidFill>
                <a:srgbClr val="000000"/>
              </a:solidFill>
              <a:latin typeface="Sindbad"/>
              <a:ea typeface="Sindbad"/>
              <a:cs typeface="Sindbad"/>
              <a:sym typeface="Sindbad"/>
            </a:endParaRPr>
          </a:p>
        </p:txBody>
      </p:sp>
      <p:sp>
        <p:nvSpPr>
          <p:cNvPr id="15" name="TextBox 15"/>
          <p:cNvSpPr txBox="1"/>
          <p:nvPr/>
        </p:nvSpPr>
        <p:spPr>
          <a:xfrm>
            <a:off x="304175" y="6943524"/>
            <a:ext cx="8581880" cy="1158522"/>
          </a:xfrm>
          <a:prstGeom prst="rect">
            <a:avLst/>
          </a:prstGeom>
        </p:spPr>
        <p:txBody>
          <a:bodyPr lIns="0" tIns="0" rIns="0" bIns="0" rtlCol="0" anchor="t">
            <a:spAutoFit/>
          </a:bodyPr>
          <a:lstStyle/>
          <a:p>
            <a:pPr algn="l">
              <a:lnSpc>
                <a:spcPts val="4591"/>
              </a:lnSpc>
            </a:pPr>
            <a:r>
              <a:rPr lang="en-US" sz="3279">
                <a:solidFill>
                  <a:srgbClr val="000000"/>
                </a:solidFill>
                <a:latin typeface="Sindbad"/>
                <a:ea typeface="Sindbad"/>
                <a:cs typeface="Sindbad"/>
                <a:sym typeface="Sindbad"/>
              </a:rPr>
              <a:t>•Motor driver controls the wheel direction.</a:t>
            </a:r>
          </a:p>
          <a:p>
            <a:pPr algn="l">
              <a:lnSpc>
                <a:spcPts val="4591"/>
              </a:lnSpc>
            </a:pPr>
            <a:endParaRPr lang="en-US" sz="3279">
              <a:solidFill>
                <a:srgbClr val="000000"/>
              </a:solidFill>
              <a:latin typeface="Sindbad"/>
              <a:ea typeface="Sindbad"/>
              <a:cs typeface="Sindbad"/>
              <a:sym typeface="Sindbad"/>
            </a:endParaRPr>
          </a:p>
        </p:txBody>
      </p:sp>
      <p:sp>
        <p:nvSpPr>
          <p:cNvPr id="16" name="AutoShape 16"/>
          <p:cNvSpPr/>
          <p:nvPr/>
        </p:nvSpPr>
        <p:spPr>
          <a:xfrm flipV="1">
            <a:off x="0" y="1970582"/>
            <a:ext cx="1828800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556631-1785-6E56-54AE-A68F8E139A6C}"/>
              </a:ext>
            </a:extLst>
          </p:cNvPr>
          <p:cNvSpPr txBox="1"/>
          <p:nvPr/>
        </p:nvSpPr>
        <p:spPr>
          <a:xfrm>
            <a:off x="3216993" y="8267700"/>
            <a:ext cx="11854014" cy="707886"/>
          </a:xfrm>
          <a:prstGeom prst="rect">
            <a:avLst/>
          </a:prstGeom>
          <a:noFill/>
        </p:spPr>
        <p:txBody>
          <a:bodyPr wrap="none" rtlCol="0">
            <a:spAutoFit/>
          </a:bodyPr>
          <a:lstStyle/>
          <a:p>
            <a:r>
              <a:rPr lang="en-US" sz="4000"/>
              <a:t>Figure: The Bluetooth Controller App with Hardware Car</a:t>
            </a:r>
          </a:p>
        </p:txBody>
      </p:sp>
      <p:pic>
        <p:nvPicPr>
          <p:cNvPr id="2" name="Picture 1">
            <a:extLst>
              <a:ext uri="{FF2B5EF4-FFF2-40B4-BE49-F238E27FC236}">
                <a16:creationId xmlns:a16="http://schemas.microsoft.com/office/drawing/2014/main" id="{05DF41FE-F298-B4BD-5F49-20B51D7DA992}"/>
              </a:ext>
            </a:extLst>
          </p:cNvPr>
          <p:cNvPicPr>
            <a:picLocks noChangeAspect="1"/>
          </p:cNvPicPr>
          <p:nvPr/>
        </p:nvPicPr>
        <p:blipFill>
          <a:blip r:embed="rId2"/>
          <a:stretch>
            <a:fillRect/>
          </a:stretch>
        </p:blipFill>
        <p:spPr>
          <a:xfrm rot="16200000">
            <a:off x="5122765" y="-665065"/>
            <a:ext cx="7691351" cy="9707281"/>
          </a:xfrm>
          <a:prstGeom prst="rect">
            <a:avLst/>
          </a:prstGeom>
        </p:spPr>
      </p:pic>
    </p:spTree>
    <p:extLst>
      <p:ext uri="{BB962C8B-B14F-4D97-AF65-F5344CB8AC3E}">
        <p14:creationId xmlns:p14="http://schemas.microsoft.com/office/powerpoint/2010/main" val="3641013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700B-FB69-D68A-75EA-438B3D0C1080}"/>
            </a:ext>
          </a:extLst>
        </p:cNvPr>
        <p:cNvGrpSpPr/>
        <p:nvPr/>
      </p:nvGrpSpPr>
      <p:grpSpPr>
        <a:xfrm>
          <a:off x="0" y="0"/>
          <a:ext cx="0" cy="0"/>
          <a:chOff x="0" y="0"/>
          <a:chExt cx="0" cy="0"/>
        </a:xfrm>
      </p:grpSpPr>
      <p:pic>
        <p:nvPicPr>
          <p:cNvPr id="2" name="WhatsApp Video 2025-06-01 at 23.09.04_65e59d49">
            <a:hlinkClick r:id="" action="ppaction://media"/>
            <a:extLst>
              <a:ext uri="{FF2B5EF4-FFF2-40B4-BE49-F238E27FC236}">
                <a16:creationId xmlns:a16="http://schemas.microsoft.com/office/drawing/2014/main" id="{8DA4DEFB-DBFB-AEA9-CE09-B097EEFC5F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800100"/>
            <a:ext cx="13818524" cy="7788623"/>
          </a:xfrm>
          <a:prstGeom prst="rect">
            <a:avLst/>
          </a:prstGeom>
        </p:spPr>
      </p:pic>
      <p:sp>
        <p:nvSpPr>
          <p:cNvPr id="3" name="TextBox 2">
            <a:extLst>
              <a:ext uri="{FF2B5EF4-FFF2-40B4-BE49-F238E27FC236}">
                <a16:creationId xmlns:a16="http://schemas.microsoft.com/office/drawing/2014/main" id="{3B5B4A90-E4F8-CF64-E98C-1EB6B77FA035}"/>
              </a:ext>
            </a:extLst>
          </p:cNvPr>
          <p:cNvSpPr txBox="1"/>
          <p:nvPr/>
        </p:nvSpPr>
        <p:spPr>
          <a:xfrm>
            <a:off x="4958063" y="8964373"/>
            <a:ext cx="8779198" cy="523220"/>
          </a:xfrm>
          <a:prstGeom prst="rect">
            <a:avLst/>
          </a:prstGeom>
          <a:noFill/>
        </p:spPr>
        <p:txBody>
          <a:bodyPr wrap="none" rtlCol="0">
            <a:spAutoFit/>
          </a:bodyPr>
          <a:lstStyle/>
          <a:p>
            <a:r>
              <a:rPr lang="en-US" sz="2800"/>
              <a:t>Fig . : Video showing the basic functionalities of the project</a:t>
            </a:r>
          </a:p>
        </p:txBody>
      </p:sp>
    </p:spTree>
    <p:extLst>
      <p:ext uri="{BB962C8B-B14F-4D97-AF65-F5344CB8AC3E}">
        <p14:creationId xmlns:p14="http://schemas.microsoft.com/office/powerpoint/2010/main" val="299781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2683">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700B-FB69-D68A-75EA-438B3D0C10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B5B4A90-E4F8-CF64-E98C-1EB6B77FA035}"/>
              </a:ext>
            </a:extLst>
          </p:cNvPr>
          <p:cNvSpPr txBox="1"/>
          <p:nvPr/>
        </p:nvSpPr>
        <p:spPr>
          <a:xfrm>
            <a:off x="4958063" y="8964373"/>
            <a:ext cx="8042202" cy="523220"/>
          </a:xfrm>
          <a:prstGeom prst="rect">
            <a:avLst/>
          </a:prstGeom>
          <a:noFill/>
        </p:spPr>
        <p:txBody>
          <a:bodyPr wrap="none" rtlCol="0">
            <a:spAutoFit/>
          </a:bodyPr>
          <a:lstStyle/>
          <a:p>
            <a:r>
              <a:rPr lang="en-US" sz="2800"/>
              <a:t>Fig . : Video showing the Spray Function of the project</a:t>
            </a:r>
          </a:p>
        </p:txBody>
      </p:sp>
      <p:pic>
        <p:nvPicPr>
          <p:cNvPr id="4" name="WhatsApp Video 2025-06-01 at 23.09.05_1bb6063b">
            <a:hlinkClick r:id="" action="ppaction://media"/>
            <a:extLst>
              <a:ext uri="{FF2B5EF4-FFF2-40B4-BE49-F238E27FC236}">
                <a16:creationId xmlns:a16="http://schemas.microsoft.com/office/drawing/2014/main" id="{5BA1B9FA-D08E-750F-793E-F4FBC9BAFB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24582" y="761307"/>
            <a:ext cx="13638836" cy="7687344"/>
          </a:xfrm>
          <a:prstGeom prst="rect">
            <a:avLst/>
          </a:prstGeom>
        </p:spPr>
      </p:pic>
    </p:spTree>
    <p:extLst>
      <p:ext uri="{BB962C8B-B14F-4D97-AF65-F5344CB8AC3E}">
        <p14:creationId xmlns:p14="http://schemas.microsoft.com/office/powerpoint/2010/main" val="24058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9874E-19D6-04D7-7504-38E6FC30DAC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A834F90-44D6-B1FC-6D9C-8F14FA977D70}"/>
              </a:ext>
            </a:extLst>
          </p:cNvPr>
          <p:cNvSpPr txBox="1"/>
          <p:nvPr/>
        </p:nvSpPr>
        <p:spPr>
          <a:xfrm>
            <a:off x="3113243" y="9013476"/>
            <a:ext cx="12061507" cy="707886"/>
          </a:xfrm>
          <a:prstGeom prst="rect">
            <a:avLst/>
          </a:prstGeom>
          <a:noFill/>
        </p:spPr>
        <p:txBody>
          <a:bodyPr wrap="none" rtlCol="0">
            <a:spAutoFit/>
          </a:bodyPr>
          <a:lstStyle/>
          <a:p>
            <a:r>
              <a:rPr lang="en-US" sz="4000"/>
              <a:t>Figure: Simulation of The Project(Before Bluetooth Input)</a:t>
            </a:r>
          </a:p>
        </p:txBody>
      </p:sp>
      <p:pic>
        <p:nvPicPr>
          <p:cNvPr id="3" name="Picture 2">
            <a:extLst>
              <a:ext uri="{FF2B5EF4-FFF2-40B4-BE49-F238E27FC236}">
                <a16:creationId xmlns:a16="http://schemas.microsoft.com/office/drawing/2014/main" id="{2198C62D-AF05-26FF-B008-925FB04A7C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91320" y="565638"/>
            <a:ext cx="14505354" cy="8159262"/>
          </a:xfrm>
          <a:prstGeom prst="rect">
            <a:avLst/>
          </a:prstGeom>
        </p:spPr>
      </p:pic>
    </p:spTree>
    <p:extLst>
      <p:ext uri="{BB962C8B-B14F-4D97-AF65-F5344CB8AC3E}">
        <p14:creationId xmlns:p14="http://schemas.microsoft.com/office/powerpoint/2010/main" val="2072206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FFA18-2634-2E7A-4314-EBCCDE6FB278}"/>
            </a:ext>
          </a:extLst>
        </p:cNvPr>
        <p:cNvGrpSpPr/>
        <p:nvPr/>
      </p:nvGrpSpPr>
      <p:grpSpPr>
        <a:xfrm>
          <a:off x="0" y="0"/>
          <a:ext cx="0" cy="0"/>
          <a:chOff x="0" y="0"/>
          <a:chExt cx="0" cy="0"/>
        </a:xfrm>
      </p:grpSpPr>
      <p:pic>
        <p:nvPicPr>
          <p:cNvPr id="6" name="Picture 5" descr="A computer screen shot of a computer program&#10;&#10;AI-generated content may be incorrect.">
            <a:extLst>
              <a:ext uri="{FF2B5EF4-FFF2-40B4-BE49-F238E27FC236}">
                <a16:creationId xmlns:a16="http://schemas.microsoft.com/office/drawing/2014/main" id="{C0CB293C-435C-3B09-E95B-495889172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780" y="190500"/>
            <a:ext cx="14740435" cy="8358079"/>
          </a:xfrm>
          <a:prstGeom prst="rect">
            <a:avLst/>
          </a:prstGeom>
        </p:spPr>
      </p:pic>
      <p:sp>
        <p:nvSpPr>
          <p:cNvPr id="7" name="TextBox 6">
            <a:extLst>
              <a:ext uri="{FF2B5EF4-FFF2-40B4-BE49-F238E27FC236}">
                <a16:creationId xmlns:a16="http://schemas.microsoft.com/office/drawing/2014/main" id="{63A54117-B17C-D4E9-79BE-71A7F59A1296}"/>
              </a:ext>
            </a:extLst>
          </p:cNvPr>
          <p:cNvSpPr txBox="1"/>
          <p:nvPr/>
        </p:nvSpPr>
        <p:spPr>
          <a:xfrm>
            <a:off x="3113243" y="9013476"/>
            <a:ext cx="11741356" cy="707886"/>
          </a:xfrm>
          <a:prstGeom prst="rect">
            <a:avLst/>
          </a:prstGeom>
          <a:noFill/>
        </p:spPr>
        <p:txBody>
          <a:bodyPr wrap="none" rtlCol="0">
            <a:spAutoFit/>
          </a:bodyPr>
          <a:lstStyle/>
          <a:p>
            <a:r>
              <a:rPr lang="en-US" sz="4000"/>
              <a:t>Figure: Simulation of The Project(After Bluetooth Input)</a:t>
            </a:r>
          </a:p>
        </p:txBody>
      </p:sp>
    </p:spTree>
    <p:extLst>
      <p:ext uri="{BB962C8B-B14F-4D97-AF65-F5344CB8AC3E}">
        <p14:creationId xmlns:p14="http://schemas.microsoft.com/office/powerpoint/2010/main" val="424036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169" y="1158826"/>
            <a:ext cx="18288000" cy="1033745"/>
          </a:xfrm>
          <a:prstGeom prst="rect">
            <a:avLst/>
          </a:prstGeom>
        </p:spPr>
        <p:txBody>
          <a:bodyPr wrap="square"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Hardware-Simulation Comparison</a:t>
            </a:r>
          </a:p>
        </p:txBody>
      </p:sp>
      <p:sp>
        <p:nvSpPr>
          <p:cNvPr id="3" name="TextBox 3"/>
          <p:cNvSpPr txBox="1"/>
          <p:nvPr/>
        </p:nvSpPr>
        <p:spPr>
          <a:xfrm>
            <a:off x="1295400" y="3296841"/>
            <a:ext cx="15035077" cy="1846659"/>
          </a:xfrm>
          <a:prstGeom prst="rect">
            <a:avLst/>
          </a:prstGeom>
        </p:spPr>
        <p:txBody>
          <a:bodyPr lIns="0" tIns="0" rIns="0" bIns="0" rtlCol="0" anchor="t">
            <a:spAutoFit/>
          </a:bodyPr>
          <a:lstStyle/>
          <a:p>
            <a:pPr marL="571500" indent="-571500" algn="l">
              <a:buFont typeface="Arial" panose="020B0604020202020204" pitchFamily="34" charset="0"/>
              <a:buChar char="•"/>
            </a:pPr>
            <a:r>
              <a:rPr lang="en-US" sz="4000">
                <a:solidFill>
                  <a:srgbClr val="000000"/>
                </a:solidFill>
                <a:latin typeface="Aptos Narrow" panose="020B0004020202020204" pitchFamily="34" charset="0"/>
                <a:ea typeface="DM Sans"/>
                <a:cs typeface="DM Sans"/>
                <a:sym typeface="DM Sans"/>
              </a:rPr>
              <a:t>Hardware:</a:t>
            </a:r>
          </a:p>
          <a:p>
            <a:pPr marL="742950" indent="-742950" algn="l">
              <a:buFont typeface="+mj-lt"/>
              <a:buAutoNum type="arabicPeriod"/>
            </a:pPr>
            <a:r>
              <a:rPr lang="en-US" sz="4000">
                <a:solidFill>
                  <a:srgbClr val="000000"/>
                </a:solidFill>
                <a:latin typeface="Aptos Narrow" panose="020B0004020202020204" pitchFamily="34" charset="0"/>
                <a:ea typeface="DM Sans"/>
                <a:cs typeface="DM Sans"/>
                <a:sym typeface="DM Sans"/>
              </a:rPr>
              <a:t>Worked Perfectly.</a:t>
            </a:r>
          </a:p>
          <a:p>
            <a:pPr marL="742950" indent="-742950" algn="l">
              <a:buFont typeface="+mj-lt"/>
              <a:buAutoNum type="arabicPeriod"/>
            </a:pPr>
            <a:r>
              <a:rPr lang="en-US" sz="4000">
                <a:solidFill>
                  <a:srgbClr val="000000"/>
                </a:solidFill>
                <a:latin typeface="Aptos Narrow" panose="020B0004020202020204" pitchFamily="34" charset="0"/>
                <a:ea typeface="DM Sans"/>
                <a:cs typeface="DM Sans"/>
                <a:sym typeface="DM Sans"/>
              </a:rPr>
              <a:t>Responded according to control.</a:t>
            </a:r>
            <a:endParaRPr lang="en-US" sz="3600">
              <a:solidFill>
                <a:srgbClr val="000000"/>
              </a:solidFill>
              <a:latin typeface="Aptos Narrow" panose="020B0004020202020204" pitchFamily="34" charset="0"/>
              <a:ea typeface="DM Sans"/>
              <a:cs typeface="DM Sans"/>
              <a:sym typeface="DM Sans"/>
            </a:endParaRPr>
          </a:p>
        </p:txBody>
      </p:sp>
      <p:sp>
        <p:nvSpPr>
          <p:cNvPr id="4" name="AutoShape 4"/>
          <p:cNvSpPr/>
          <p:nvPr/>
        </p:nvSpPr>
        <p:spPr>
          <a:xfrm flipV="1">
            <a:off x="33287" y="2619154"/>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7" name="TextBox 6">
            <a:extLst>
              <a:ext uri="{FF2B5EF4-FFF2-40B4-BE49-F238E27FC236}">
                <a16:creationId xmlns:a16="http://schemas.microsoft.com/office/drawing/2014/main" id="{7737E62F-67F2-FE29-2CD0-405A26226A64}"/>
              </a:ext>
            </a:extLst>
          </p:cNvPr>
          <p:cNvSpPr txBox="1"/>
          <p:nvPr/>
        </p:nvSpPr>
        <p:spPr>
          <a:xfrm>
            <a:off x="1295400" y="6515100"/>
            <a:ext cx="15773400" cy="1938992"/>
          </a:xfrm>
          <a:prstGeom prst="rect">
            <a:avLst/>
          </a:prstGeom>
          <a:noFill/>
        </p:spPr>
        <p:txBody>
          <a:bodyPr wrap="square">
            <a:spAutoFit/>
          </a:bodyPr>
          <a:lstStyle/>
          <a:p>
            <a:pPr marL="571500" indent="-571500" algn="l">
              <a:buFont typeface="Arial" panose="020B0604020202020204" pitchFamily="34" charset="0"/>
              <a:buChar char="•"/>
            </a:pPr>
            <a:r>
              <a:rPr lang="en-US" sz="4000" dirty="0">
                <a:solidFill>
                  <a:srgbClr val="000000"/>
                </a:solidFill>
                <a:latin typeface="Aptos Narrow" panose="020B0004020202020204" pitchFamily="34" charset="0"/>
                <a:ea typeface="DM Sans"/>
                <a:cs typeface="DM Sans"/>
                <a:sym typeface="DM Sans"/>
              </a:rPr>
              <a:t>Simulation:</a:t>
            </a:r>
          </a:p>
          <a:p>
            <a:pPr marL="742950" indent="-742950" algn="l">
              <a:buFont typeface="+mj-lt"/>
              <a:buAutoNum type="arabicPeriod"/>
            </a:pPr>
            <a:r>
              <a:rPr lang="en-US" sz="4000">
                <a:solidFill>
                  <a:srgbClr val="000000"/>
                </a:solidFill>
                <a:latin typeface="Aptos Narrow" panose="020B0004020202020204" pitchFamily="34" charset="0"/>
                <a:ea typeface="DM Sans"/>
                <a:cs typeface="DM Sans"/>
                <a:sym typeface="DM Sans"/>
              </a:rPr>
              <a:t>Worked, </a:t>
            </a:r>
            <a:r>
              <a:rPr lang="en-US" sz="4000" dirty="0">
                <a:solidFill>
                  <a:srgbClr val="000000"/>
                </a:solidFill>
                <a:latin typeface="Aptos Narrow" panose="020B0004020202020204" pitchFamily="34" charset="0"/>
                <a:ea typeface="DM Sans"/>
                <a:cs typeface="DM Sans"/>
                <a:sym typeface="DM Sans"/>
              </a:rPr>
              <a:t>as every greenlight was on for COMPIM and the motors </a:t>
            </a:r>
            <a:r>
              <a:rPr lang="en-US" sz="4000">
                <a:solidFill>
                  <a:srgbClr val="000000"/>
                </a:solidFill>
                <a:latin typeface="Aptos Narrow" panose="020B0004020202020204" pitchFamily="34" charset="0"/>
                <a:ea typeface="DM Sans"/>
                <a:cs typeface="DM Sans"/>
                <a:sym typeface="DM Sans"/>
              </a:rPr>
              <a:t>were on.</a:t>
            </a:r>
          </a:p>
          <a:p>
            <a:pPr marL="742950" indent="-742950" algn="l">
              <a:buFont typeface="+mj-lt"/>
              <a:buAutoNum type="arabicPeriod"/>
            </a:pPr>
            <a:r>
              <a:rPr lang="en-US" sz="4000">
                <a:solidFill>
                  <a:srgbClr val="000000"/>
                </a:solidFill>
                <a:latin typeface="Aptos Narrow" panose="020B0004020202020204" pitchFamily="34" charset="0"/>
                <a:ea typeface="DM Sans"/>
                <a:cs typeface="DM Sans"/>
                <a:sym typeface="DM Sans"/>
              </a:rPr>
              <a:t>Bluetooth input makes red light on in COMPIM.</a:t>
            </a:r>
            <a:endParaRPr lang="en-US" sz="4000" dirty="0">
              <a:solidFill>
                <a:srgbClr val="000000"/>
              </a:solidFill>
              <a:latin typeface="Aptos Narrow" panose="020B0004020202020204" pitchFamily="34" charset="0"/>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501" y="141684"/>
            <a:ext cx="11048998" cy="5001816"/>
            <a:chOff x="0" y="0"/>
            <a:chExt cx="12668876" cy="5486400"/>
          </a:xfrm>
        </p:grpSpPr>
        <p:pic>
          <p:nvPicPr>
            <p:cNvPr id="3" name="Picture 3"/>
            <p:cNvPicPr>
              <a:picLocks noChangeAspect="1"/>
            </p:cNvPicPr>
            <p:nvPr/>
          </p:nvPicPr>
          <p:blipFill>
            <a:blip r:embed="rId2"/>
            <a:srcRect t="2147" b="2147"/>
            <a:stretch>
              <a:fillRect/>
            </a:stretch>
          </p:blipFill>
          <p:spPr>
            <a:xfrm>
              <a:off x="0" y="0"/>
              <a:ext cx="12668876" cy="5486400"/>
            </a:xfrm>
            <a:prstGeom prst="rect">
              <a:avLst/>
            </a:prstGeom>
          </p:spPr>
        </p:pic>
      </p:grpSp>
      <p:grpSp>
        <p:nvGrpSpPr>
          <p:cNvPr id="7" name="Group 7"/>
          <p:cNvGrpSpPr/>
          <p:nvPr/>
        </p:nvGrpSpPr>
        <p:grpSpPr>
          <a:xfrm>
            <a:off x="304800" y="4965438"/>
            <a:ext cx="10820400" cy="5295185"/>
            <a:chOff x="0" y="0"/>
            <a:chExt cx="13442113" cy="6247447"/>
          </a:xfrm>
        </p:grpSpPr>
        <p:pic>
          <p:nvPicPr>
            <p:cNvPr id="8" name="Picture 8"/>
            <p:cNvPicPr>
              <a:picLocks noChangeAspect="1"/>
            </p:cNvPicPr>
            <p:nvPr/>
          </p:nvPicPr>
          <p:blipFill>
            <a:blip r:embed="rId3"/>
            <a:srcRect l="1319" r="1319"/>
            <a:stretch>
              <a:fillRect/>
            </a:stretch>
          </p:blipFill>
          <p:spPr>
            <a:xfrm>
              <a:off x="0" y="0"/>
              <a:ext cx="13442113" cy="6247447"/>
            </a:xfrm>
            <a:prstGeom prst="rect">
              <a:avLst/>
            </a:prstGeom>
          </p:spPr>
        </p:pic>
      </p:grpSp>
      <p:sp>
        <p:nvSpPr>
          <p:cNvPr id="9" name="TextBox 9"/>
          <p:cNvSpPr txBox="1"/>
          <p:nvPr/>
        </p:nvSpPr>
        <p:spPr>
          <a:xfrm>
            <a:off x="10454302" y="9486900"/>
            <a:ext cx="7833698" cy="461665"/>
          </a:xfrm>
          <a:prstGeom prst="rect">
            <a:avLst/>
          </a:prstGeom>
        </p:spPr>
        <p:txBody>
          <a:bodyPr lIns="0" tIns="0" rIns="0" bIns="0" rtlCol="0" anchor="t">
            <a:spAutoFit/>
          </a:bodyPr>
          <a:lstStyle/>
          <a:p>
            <a:pPr algn="l">
              <a:lnSpc>
                <a:spcPts val="3640"/>
              </a:lnSpc>
            </a:pPr>
            <a:r>
              <a:rPr lang="en-US" sz="2600">
                <a:solidFill>
                  <a:srgbClr val="000000"/>
                </a:solidFill>
                <a:latin typeface="Sindbad"/>
                <a:ea typeface="Sindbad"/>
                <a:cs typeface="Sindbad"/>
                <a:sym typeface="Sindbad"/>
              </a:rPr>
              <a:t>Link:</a:t>
            </a:r>
            <a:r>
              <a:rPr lang="en-US" sz="2800" b="0" i="0" u="none" strike="noStrike" baseline="0">
                <a:solidFill>
                  <a:srgbClr val="000000"/>
                </a:solidFill>
                <a:latin typeface="Calibri" panose="020F0502020204030204" pitchFamily="34" charset="0"/>
                <a:hlinkClick r:id="rId4"/>
              </a:rPr>
              <a:t>https://forms.gle/3RFasstXoVQzWAbF6 	</a:t>
            </a:r>
            <a:endParaRPr lang="en-US" sz="2600">
              <a:solidFill>
                <a:srgbClr val="000000"/>
              </a:solidFill>
              <a:latin typeface="Sindbad"/>
              <a:ea typeface="Sindbad"/>
              <a:cs typeface="Sindbad"/>
              <a:sym typeface="Sindbad"/>
            </a:endParaRPr>
          </a:p>
        </p:txBody>
      </p:sp>
      <p:grpSp>
        <p:nvGrpSpPr>
          <p:cNvPr id="11" name="Group 10">
            <a:extLst>
              <a:ext uri="{FF2B5EF4-FFF2-40B4-BE49-F238E27FC236}">
                <a16:creationId xmlns:a16="http://schemas.microsoft.com/office/drawing/2014/main" id="{87672B7E-2C09-0FC9-0B63-CA19104789DD}"/>
              </a:ext>
            </a:extLst>
          </p:cNvPr>
          <p:cNvGrpSpPr/>
          <p:nvPr/>
        </p:nvGrpSpPr>
        <p:grpSpPr>
          <a:xfrm>
            <a:off x="10454302" y="800100"/>
            <a:ext cx="7833698" cy="3657600"/>
            <a:chOff x="10454302" y="800100"/>
            <a:chExt cx="7833698" cy="3657600"/>
          </a:xfrm>
        </p:grpSpPr>
        <p:grpSp>
          <p:nvGrpSpPr>
            <p:cNvPr id="12" name="Group 4">
              <a:extLst>
                <a:ext uri="{FF2B5EF4-FFF2-40B4-BE49-F238E27FC236}">
                  <a16:creationId xmlns:a16="http://schemas.microsoft.com/office/drawing/2014/main" id="{C30D2DCF-E76D-5E98-B791-A71CFCC57D35}"/>
                </a:ext>
              </a:extLst>
            </p:cNvPr>
            <p:cNvGrpSpPr/>
            <p:nvPr/>
          </p:nvGrpSpPr>
          <p:grpSpPr>
            <a:xfrm>
              <a:off x="12110726" y="800100"/>
              <a:ext cx="6177274" cy="3657600"/>
              <a:chOff x="0" y="0"/>
              <a:chExt cx="2346991" cy="1083733"/>
            </a:xfrm>
          </p:grpSpPr>
          <p:sp>
            <p:nvSpPr>
              <p:cNvPr id="14" name="Freeform 5">
                <a:extLst>
                  <a:ext uri="{FF2B5EF4-FFF2-40B4-BE49-F238E27FC236}">
                    <a16:creationId xmlns:a16="http://schemas.microsoft.com/office/drawing/2014/main" id="{E36F7DB7-483D-CDB7-538F-B11312EB939D}"/>
                  </a:ext>
                </a:extLst>
              </p:cNvPr>
              <p:cNvSpPr/>
              <p:nvPr/>
            </p:nvSpPr>
            <p:spPr>
              <a:xfrm>
                <a:off x="0" y="0"/>
                <a:ext cx="2346991" cy="1083733"/>
              </a:xfrm>
              <a:custGeom>
                <a:avLst/>
                <a:gdLst/>
                <a:ahLst/>
                <a:cxnLst/>
                <a:rect l="l" t="t" r="r" b="b"/>
                <a:pathLst>
                  <a:path w="2346991" h="1083733">
                    <a:moveTo>
                      <a:pt x="0" y="0"/>
                    </a:moveTo>
                    <a:lnTo>
                      <a:pt x="2346991" y="0"/>
                    </a:lnTo>
                    <a:lnTo>
                      <a:pt x="2346991" y="1083733"/>
                    </a:lnTo>
                    <a:lnTo>
                      <a:pt x="0" y="1083733"/>
                    </a:lnTo>
                    <a:close/>
                  </a:path>
                </a:pathLst>
              </a:custGeom>
              <a:solidFill>
                <a:srgbClr val="000000"/>
              </a:solidFill>
            </p:spPr>
            <p:txBody>
              <a:bodyPr/>
              <a:lstStyle/>
              <a:p>
                <a:endParaRPr lang="en-US"/>
              </a:p>
            </p:txBody>
          </p:sp>
          <p:sp>
            <p:nvSpPr>
              <p:cNvPr id="15" name="TextBox 6">
                <a:extLst>
                  <a:ext uri="{FF2B5EF4-FFF2-40B4-BE49-F238E27FC236}">
                    <a16:creationId xmlns:a16="http://schemas.microsoft.com/office/drawing/2014/main" id="{60E70536-E83A-202C-BA98-30A1B8C182C7}"/>
                  </a:ext>
                </a:extLst>
              </p:cNvPr>
              <p:cNvSpPr txBox="1"/>
              <p:nvPr/>
            </p:nvSpPr>
            <p:spPr>
              <a:xfrm>
                <a:off x="0" y="-104775"/>
                <a:ext cx="2346991" cy="1188508"/>
              </a:xfrm>
              <a:prstGeom prst="rect">
                <a:avLst/>
              </a:prstGeom>
            </p:spPr>
            <p:txBody>
              <a:bodyPr lIns="50800" tIns="50800" rIns="50800" bIns="50800" rtlCol="0" anchor="ctr"/>
              <a:lstStyle/>
              <a:p>
                <a:pPr algn="ctr">
                  <a:lnSpc>
                    <a:spcPts val="3640"/>
                  </a:lnSpc>
                </a:pPr>
                <a:endParaRPr/>
              </a:p>
            </p:txBody>
          </p:sp>
        </p:grpSp>
        <p:sp>
          <p:nvSpPr>
            <p:cNvPr id="13" name="TextBox 10">
              <a:extLst>
                <a:ext uri="{FF2B5EF4-FFF2-40B4-BE49-F238E27FC236}">
                  <a16:creationId xmlns:a16="http://schemas.microsoft.com/office/drawing/2014/main" id="{429A1C2F-1914-2305-C4A3-9E468866969F}"/>
                </a:ext>
              </a:extLst>
            </p:cNvPr>
            <p:cNvSpPr txBox="1"/>
            <p:nvPr/>
          </p:nvSpPr>
          <p:spPr>
            <a:xfrm>
              <a:off x="10454302" y="1508578"/>
              <a:ext cx="7757643" cy="2070101"/>
            </a:xfrm>
            <a:prstGeom prst="rect">
              <a:avLst/>
            </a:prstGeom>
          </p:spPr>
          <p:txBody>
            <a:bodyPr lIns="0" tIns="0" rIns="0" bIns="0" rtlCol="0" anchor="t">
              <a:spAutoFit/>
            </a:bodyPr>
            <a:lstStyle/>
            <a:p>
              <a:pPr>
                <a:lnSpc>
                  <a:spcPts val="8000"/>
                </a:lnSpc>
              </a:pPr>
              <a:r>
                <a:rPr lang="en-US" sz="8000">
                  <a:solidFill>
                    <a:srgbClr val="FFFFFF"/>
                  </a:solidFill>
                  <a:latin typeface="Noto Serif Display"/>
                  <a:ea typeface="Noto Serif Display"/>
                  <a:cs typeface="Noto Serif Display"/>
                  <a:sym typeface="Noto Serif Display"/>
                </a:rPr>
                <a:t>        Survey</a:t>
              </a:r>
            </a:p>
            <a:p>
              <a:pPr algn="r">
                <a:lnSpc>
                  <a:spcPts val="8000"/>
                </a:lnSpc>
              </a:pPr>
              <a:r>
                <a:rPr lang="en-US" sz="8000">
                  <a:solidFill>
                    <a:srgbClr val="FFFFFF"/>
                  </a:solidFill>
                  <a:latin typeface="Noto Serif Display"/>
                  <a:ea typeface="Noto Serif Display"/>
                  <a:cs typeface="Noto Serif Display"/>
                  <a:sym typeface="Noto Serif Display"/>
                </a:rPr>
                <a:t>  Report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DBDF76-822C-E502-9A2A-1CF2CDD673D7}"/>
              </a:ext>
            </a:extLst>
          </p:cNvPr>
          <p:cNvPicPr>
            <a:picLocks noChangeAspect="1"/>
          </p:cNvPicPr>
          <p:nvPr/>
        </p:nvPicPr>
        <p:blipFill>
          <a:blip r:embed="rId2"/>
          <a:stretch>
            <a:fillRect/>
          </a:stretch>
        </p:blipFill>
        <p:spPr>
          <a:xfrm>
            <a:off x="5456906" y="189221"/>
            <a:ext cx="6571602" cy="1769805"/>
          </a:xfrm>
          <a:prstGeom prst="rect">
            <a:avLst/>
          </a:prstGeom>
        </p:spPr>
      </p:pic>
      <p:grpSp>
        <p:nvGrpSpPr>
          <p:cNvPr id="6" name="Group 5">
            <a:extLst>
              <a:ext uri="{FF2B5EF4-FFF2-40B4-BE49-F238E27FC236}">
                <a16:creationId xmlns:a16="http://schemas.microsoft.com/office/drawing/2014/main" id="{495E35F0-F12D-BDF3-342E-027D79453A73}"/>
              </a:ext>
            </a:extLst>
          </p:cNvPr>
          <p:cNvGrpSpPr/>
          <p:nvPr/>
        </p:nvGrpSpPr>
        <p:grpSpPr>
          <a:xfrm>
            <a:off x="1480406" y="2485670"/>
            <a:ext cx="7377162" cy="719550"/>
            <a:chOff x="0" y="101490"/>
            <a:chExt cx="6694055" cy="479700"/>
          </a:xfrm>
          <a:solidFill>
            <a:schemeClr val="accent1">
              <a:lumMod val="20000"/>
              <a:lumOff val="80000"/>
            </a:schemeClr>
          </a:solidFill>
        </p:grpSpPr>
        <p:sp>
          <p:nvSpPr>
            <p:cNvPr id="7" name="Rectangle: Rounded Corners 6">
              <a:extLst>
                <a:ext uri="{FF2B5EF4-FFF2-40B4-BE49-F238E27FC236}">
                  <a16:creationId xmlns:a16="http://schemas.microsoft.com/office/drawing/2014/main" id="{48092BEC-693C-76A3-049F-15CC49A54009}"/>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8" name="Rectangle: Rounded Corners 4">
              <a:extLst>
                <a:ext uri="{FF2B5EF4-FFF2-40B4-BE49-F238E27FC236}">
                  <a16:creationId xmlns:a16="http://schemas.microsoft.com/office/drawing/2014/main" id="{0E253B1B-7E39-79E2-01BF-0219F3FF6863}"/>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4200" b="1" dirty="0">
                  <a:latin typeface="Times New Roman" panose="02020603050405020304" pitchFamily="18" charset="0"/>
                  <a:cs typeface="Times New Roman" panose="02020603050405020304" pitchFamily="18" charset="0"/>
                </a:rPr>
                <a:t>Title </a:t>
              </a:r>
              <a:endParaRPr lang="en-GB" sz="4200" dirty="0">
                <a:latin typeface="Times New Roman" panose="02020603050405020304" pitchFamily="18" charset="0"/>
                <a:cs typeface="Times New Roman" panose="02020603050405020304" pitchFamily="18" charset="0"/>
              </a:endParaRPr>
            </a:p>
          </p:txBody>
        </p:sp>
      </p:grpSp>
      <p:grpSp>
        <p:nvGrpSpPr>
          <p:cNvPr id="30" name="Group 29">
            <a:extLst>
              <a:ext uri="{FF2B5EF4-FFF2-40B4-BE49-F238E27FC236}">
                <a16:creationId xmlns:a16="http://schemas.microsoft.com/office/drawing/2014/main" id="{946D3233-1919-C06D-3D9E-EB4E20FA6DFC}"/>
              </a:ext>
            </a:extLst>
          </p:cNvPr>
          <p:cNvGrpSpPr/>
          <p:nvPr/>
        </p:nvGrpSpPr>
        <p:grpSpPr>
          <a:xfrm>
            <a:off x="1506212" y="5985410"/>
            <a:ext cx="7499387" cy="719550"/>
            <a:chOff x="0" y="101490"/>
            <a:chExt cx="6694055" cy="479700"/>
          </a:xfrm>
          <a:solidFill>
            <a:schemeClr val="accent1">
              <a:lumMod val="20000"/>
              <a:lumOff val="80000"/>
            </a:schemeClr>
          </a:solidFill>
        </p:grpSpPr>
        <p:sp>
          <p:nvSpPr>
            <p:cNvPr id="31" name="Rectangle: Rounded Corners 30">
              <a:extLst>
                <a:ext uri="{FF2B5EF4-FFF2-40B4-BE49-F238E27FC236}">
                  <a16:creationId xmlns:a16="http://schemas.microsoft.com/office/drawing/2014/main" id="{84198727-1A0A-40BF-108F-49B012DDE235}"/>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32" name="Rectangle: Rounded Corners 4">
              <a:extLst>
                <a:ext uri="{FF2B5EF4-FFF2-40B4-BE49-F238E27FC236}">
                  <a16:creationId xmlns:a16="http://schemas.microsoft.com/office/drawing/2014/main" id="{D0DA91F1-C484-6A84-8EB6-EB0BE628D746}"/>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4200" b="1">
                  <a:latin typeface="Times New Roman" panose="02020603050405020304" pitchFamily="18" charset="0"/>
                  <a:cs typeface="Times New Roman" panose="02020603050405020304" pitchFamily="18" charset="0"/>
                </a:rPr>
                <a:t>Literature Review</a:t>
              </a:r>
              <a:endParaRPr lang="en-GB" sz="4200" dirty="0">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4053A6E2-0CC7-45ED-35BC-B04D7176CD2D}"/>
              </a:ext>
            </a:extLst>
          </p:cNvPr>
          <p:cNvGrpSpPr/>
          <p:nvPr/>
        </p:nvGrpSpPr>
        <p:grpSpPr>
          <a:xfrm>
            <a:off x="1541520" y="3669806"/>
            <a:ext cx="7377162" cy="719550"/>
            <a:chOff x="0" y="101490"/>
            <a:chExt cx="6694055" cy="479700"/>
          </a:xfrm>
          <a:solidFill>
            <a:schemeClr val="accent1">
              <a:lumMod val="20000"/>
              <a:lumOff val="80000"/>
            </a:schemeClr>
          </a:solidFill>
        </p:grpSpPr>
        <p:sp>
          <p:nvSpPr>
            <p:cNvPr id="34" name="Rectangle: Rounded Corners 33">
              <a:extLst>
                <a:ext uri="{FF2B5EF4-FFF2-40B4-BE49-F238E27FC236}">
                  <a16:creationId xmlns:a16="http://schemas.microsoft.com/office/drawing/2014/main" id="{7409EAD3-8062-D73A-3E31-819EE35366EC}"/>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35" name="Rectangle: Rounded Corners 4">
              <a:extLst>
                <a:ext uri="{FF2B5EF4-FFF2-40B4-BE49-F238E27FC236}">
                  <a16:creationId xmlns:a16="http://schemas.microsoft.com/office/drawing/2014/main" id="{6C0A0A56-5FF5-098E-1EF6-33CD07D542D9}"/>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4200" b="1">
                  <a:latin typeface="Times New Roman" panose="02020603050405020304" pitchFamily="18" charset="0"/>
                  <a:ea typeface="Times New Roman" panose="02020603050405020304" pitchFamily="18" charset="0"/>
                </a:rPr>
                <a:t>Aims and Objectives</a:t>
              </a:r>
              <a:endParaRPr lang="en-GB" sz="4200" dirty="0">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4C6F24D1-B5CC-C63E-35CC-FCA57DD06A65}"/>
              </a:ext>
            </a:extLst>
          </p:cNvPr>
          <p:cNvGrpSpPr/>
          <p:nvPr/>
        </p:nvGrpSpPr>
        <p:grpSpPr>
          <a:xfrm>
            <a:off x="1541520" y="4827608"/>
            <a:ext cx="7377162" cy="719550"/>
            <a:chOff x="0" y="101490"/>
            <a:chExt cx="6694055" cy="479700"/>
          </a:xfrm>
          <a:solidFill>
            <a:schemeClr val="accent1">
              <a:lumMod val="20000"/>
              <a:lumOff val="80000"/>
            </a:schemeClr>
          </a:solidFill>
        </p:grpSpPr>
        <p:sp>
          <p:nvSpPr>
            <p:cNvPr id="37" name="Rectangle: Rounded Corners 36">
              <a:extLst>
                <a:ext uri="{FF2B5EF4-FFF2-40B4-BE49-F238E27FC236}">
                  <a16:creationId xmlns:a16="http://schemas.microsoft.com/office/drawing/2014/main" id="{EF0E178E-0F5A-FED4-1652-83147294F713}"/>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38" name="Rectangle: Rounded Corners 4">
              <a:extLst>
                <a:ext uri="{FF2B5EF4-FFF2-40B4-BE49-F238E27FC236}">
                  <a16:creationId xmlns:a16="http://schemas.microsoft.com/office/drawing/2014/main" id="{FE33ABBB-AB8B-E4EB-3020-68E8FEEC072C}"/>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4200" b="1">
                  <a:latin typeface="Times New Roman" panose="02020603050405020304" pitchFamily="18" charset="0"/>
                  <a:ea typeface="Times New Roman" panose="02020603050405020304" pitchFamily="18" charset="0"/>
                </a:rPr>
                <a:t>Introduction</a:t>
              </a:r>
              <a:endParaRPr lang="en-GB" sz="4200" dirty="0">
                <a:latin typeface="Times New Roman" panose="02020603050405020304" pitchFamily="18"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CDD0BC7B-3E7A-F5C4-A9CB-6788BDEB2154}"/>
              </a:ext>
            </a:extLst>
          </p:cNvPr>
          <p:cNvGrpSpPr/>
          <p:nvPr/>
        </p:nvGrpSpPr>
        <p:grpSpPr>
          <a:xfrm>
            <a:off x="1404057" y="8331133"/>
            <a:ext cx="7541595" cy="719550"/>
            <a:chOff x="0" y="101490"/>
            <a:chExt cx="6694055" cy="479700"/>
          </a:xfrm>
          <a:solidFill>
            <a:schemeClr val="accent1">
              <a:lumMod val="20000"/>
              <a:lumOff val="80000"/>
            </a:schemeClr>
          </a:solidFill>
        </p:grpSpPr>
        <p:sp>
          <p:nvSpPr>
            <p:cNvPr id="43" name="Rectangle: Rounded Corners 42">
              <a:extLst>
                <a:ext uri="{FF2B5EF4-FFF2-40B4-BE49-F238E27FC236}">
                  <a16:creationId xmlns:a16="http://schemas.microsoft.com/office/drawing/2014/main" id="{05BADA99-A21F-0256-F726-B1A98BB3387F}"/>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44" name="Rectangle: Rounded Corners 4">
              <a:extLst>
                <a:ext uri="{FF2B5EF4-FFF2-40B4-BE49-F238E27FC236}">
                  <a16:creationId xmlns:a16="http://schemas.microsoft.com/office/drawing/2014/main" id="{56CB9F98-4798-C4FB-FF85-FABD21D37EFB}"/>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4200" b="1">
                  <a:latin typeface="Times New Roman" panose="02020603050405020304" pitchFamily="18" charset="0"/>
                  <a:cs typeface="Times New Roman" panose="02020603050405020304" pitchFamily="18" charset="0"/>
                </a:rPr>
                <a:t>Apparatus</a:t>
              </a:r>
              <a:endParaRPr lang="en-GB" sz="4200" dirty="0">
                <a:latin typeface="Times New Roman" panose="02020603050405020304" pitchFamily="18"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CF0DC713-94CF-DD71-0323-FBA8EA444F2A}"/>
              </a:ext>
            </a:extLst>
          </p:cNvPr>
          <p:cNvGrpSpPr/>
          <p:nvPr/>
        </p:nvGrpSpPr>
        <p:grpSpPr>
          <a:xfrm>
            <a:off x="9369320" y="2450545"/>
            <a:ext cx="7567403" cy="719550"/>
            <a:chOff x="0" y="101490"/>
            <a:chExt cx="6694055" cy="479700"/>
          </a:xfrm>
          <a:solidFill>
            <a:schemeClr val="accent1">
              <a:lumMod val="20000"/>
              <a:lumOff val="80000"/>
            </a:schemeClr>
          </a:solidFill>
        </p:grpSpPr>
        <p:sp>
          <p:nvSpPr>
            <p:cNvPr id="52" name="Rectangle: Rounded Corners 51">
              <a:extLst>
                <a:ext uri="{FF2B5EF4-FFF2-40B4-BE49-F238E27FC236}">
                  <a16:creationId xmlns:a16="http://schemas.microsoft.com/office/drawing/2014/main" id="{11DE659C-E4F6-406F-F03A-B3D9CAB50B9D}"/>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53" name="Rectangle: Rounded Corners 4">
              <a:extLst>
                <a:ext uri="{FF2B5EF4-FFF2-40B4-BE49-F238E27FC236}">
                  <a16:creationId xmlns:a16="http://schemas.microsoft.com/office/drawing/2014/main" id="{7F566FDF-82A3-1EB4-57EF-22CD92EDA21B}"/>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a:lnSpc>
                  <a:spcPct val="107000"/>
                </a:lnSpc>
                <a:spcBef>
                  <a:spcPts val="300"/>
                </a:spcBef>
                <a:spcAft>
                  <a:spcPts val="300"/>
                </a:spcAft>
                <a:buSzPts val="1200"/>
              </a:pPr>
              <a:r>
                <a:rPr lang="en-US" sz="4200" b="1">
                  <a:latin typeface="Times New Roman" panose="02020603050405020304" pitchFamily="18" charset="0"/>
                  <a:ea typeface="Times New Roman" panose="02020603050405020304" pitchFamily="18" charset="0"/>
                  <a:cs typeface="Vrinda" panose="020B0502040204020203" pitchFamily="34" charset="0"/>
                </a:rPr>
                <a:t>Working Method</a:t>
              </a:r>
              <a:endParaRPr lang="en-US" sz="4200" dirty="0">
                <a:latin typeface="Calibri" panose="020F0502020204030204" pitchFamily="34" charset="0"/>
                <a:ea typeface="Calibri" panose="020F0502020204030204" pitchFamily="34" charset="0"/>
                <a:cs typeface="Vrinda" panose="020B0502040204020203" pitchFamily="34" charset="0"/>
              </a:endParaRPr>
            </a:p>
          </p:txBody>
        </p:sp>
      </p:grpSp>
      <p:grpSp>
        <p:nvGrpSpPr>
          <p:cNvPr id="54" name="Group 53">
            <a:extLst>
              <a:ext uri="{FF2B5EF4-FFF2-40B4-BE49-F238E27FC236}">
                <a16:creationId xmlns:a16="http://schemas.microsoft.com/office/drawing/2014/main" id="{87D689EF-208F-063F-BCE1-77417FF4EC59}"/>
              </a:ext>
            </a:extLst>
          </p:cNvPr>
          <p:cNvGrpSpPr/>
          <p:nvPr/>
        </p:nvGrpSpPr>
        <p:grpSpPr>
          <a:xfrm>
            <a:off x="9369321" y="3684091"/>
            <a:ext cx="7567401" cy="719550"/>
            <a:chOff x="0" y="101490"/>
            <a:chExt cx="6694055" cy="479700"/>
          </a:xfrm>
          <a:solidFill>
            <a:schemeClr val="accent1">
              <a:lumMod val="20000"/>
              <a:lumOff val="80000"/>
            </a:schemeClr>
          </a:solidFill>
        </p:grpSpPr>
        <p:sp>
          <p:nvSpPr>
            <p:cNvPr id="55" name="Rectangle: Rounded Corners 54">
              <a:extLst>
                <a:ext uri="{FF2B5EF4-FFF2-40B4-BE49-F238E27FC236}">
                  <a16:creationId xmlns:a16="http://schemas.microsoft.com/office/drawing/2014/main" id="{8131B2EE-8C2A-7E6B-D460-AE0321282975}"/>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56" name="Rectangle: Rounded Corners 4">
              <a:extLst>
                <a:ext uri="{FF2B5EF4-FFF2-40B4-BE49-F238E27FC236}">
                  <a16:creationId xmlns:a16="http://schemas.microsoft.com/office/drawing/2014/main" id="{0BA261F8-1963-186A-0BC8-7F3325385DA0}"/>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4200" b="1">
                  <a:latin typeface="Times New Roman" panose="02020603050405020304" pitchFamily="18" charset="0"/>
                  <a:ea typeface="Times New Roman" panose="02020603050405020304" pitchFamily="18" charset="0"/>
                </a:rPr>
                <a:t>Survey Report</a:t>
              </a:r>
              <a:endParaRPr lang="en-GB" sz="4200" dirty="0">
                <a:latin typeface="Times New Roman" panose="02020603050405020304" pitchFamily="18"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540F9F99-1F09-02A1-FAD6-11AF8269D32F}"/>
              </a:ext>
            </a:extLst>
          </p:cNvPr>
          <p:cNvGrpSpPr/>
          <p:nvPr/>
        </p:nvGrpSpPr>
        <p:grpSpPr>
          <a:xfrm>
            <a:off x="1541518" y="7189820"/>
            <a:ext cx="7377162" cy="719550"/>
            <a:chOff x="0" y="101490"/>
            <a:chExt cx="6694055" cy="479700"/>
          </a:xfrm>
          <a:solidFill>
            <a:schemeClr val="accent1">
              <a:lumMod val="20000"/>
              <a:lumOff val="80000"/>
            </a:schemeClr>
          </a:solidFill>
        </p:grpSpPr>
        <p:sp>
          <p:nvSpPr>
            <p:cNvPr id="28" name="Rectangle: Rounded Corners 27">
              <a:extLst>
                <a:ext uri="{FF2B5EF4-FFF2-40B4-BE49-F238E27FC236}">
                  <a16:creationId xmlns:a16="http://schemas.microsoft.com/office/drawing/2014/main" id="{107172F1-A8C5-5F30-3C0D-701DA521E927}"/>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29" name="Rectangle: Rounded Corners 4">
              <a:extLst>
                <a:ext uri="{FF2B5EF4-FFF2-40B4-BE49-F238E27FC236}">
                  <a16:creationId xmlns:a16="http://schemas.microsoft.com/office/drawing/2014/main" id="{A72814B2-6412-0AC4-6F34-C634300A1656}"/>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4200" b="1">
                  <a:latin typeface="Times New Roman" panose="02020603050405020304" pitchFamily="18" charset="0"/>
                  <a:cs typeface="Times New Roman" panose="02020603050405020304" pitchFamily="18" charset="0"/>
                </a:rPr>
                <a:t>How our work is Different</a:t>
              </a:r>
              <a:endParaRPr lang="en-GB" sz="4200" dirty="0">
                <a:latin typeface="Times New Roman" panose="02020603050405020304" pitchFamily="18" charset="0"/>
                <a:cs typeface="Times New Roman" panose="02020603050405020304" pitchFamily="18" charset="0"/>
              </a:endParaRPr>
            </a:p>
          </p:txBody>
        </p:sp>
      </p:grpSp>
      <p:grpSp>
        <p:nvGrpSpPr>
          <p:cNvPr id="2" name="Group 1">
            <a:extLst>
              <a:ext uri="{FF2B5EF4-FFF2-40B4-BE49-F238E27FC236}">
                <a16:creationId xmlns:a16="http://schemas.microsoft.com/office/drawing/2014/main" id="{B812E594-6B91-239D-2467-046EA2398F7F}"/>
              </a:ext>
            </a:extLst>
          </p:cNvPr>
          <p:cNvGrpSpPr/>
          <p:nvPr/>
        </p:nvGrpSpPr>
        <p:grpSpPr>
          <a:xfrm>
            <a:off x="9427371" y="4784956"/>
            <a:ext cx="7567401" cy="719550"/>
            <a:chOff x="0" y="101490"/>
            <a:chExt cx="6694055" cy="479700"/>
          </a:xfrm>
          <a:solidFill>
            <a:schemeClr val="accent1">
              <a:lumMod val="20000"/>
              <a:lumOff val="80000"/>
            </a:schemeClr>
          </a:solidFill>
        </p:grpSpPr>
        <p:sp>
          <p:nvSpPr>
            <p:cNvPr id="3" name="Rectangle: Rounded Corners 2">
              <a:extLst>
                <a:ext uri="{FF2B5EF4-FFF2-40B4-BE49-F238E27FC236}">
                  <a16:creationId xmlns:a16="http://schemas.microsoft.com/office/drawing/2014/main" id="{F4889E09-189A-8411-1C14-DFF0DE24DA4E}"/>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4" name="Rectangle: Rounded Corners 4">
              <a:extLst>
                <a:ext uri="{FF2B5EF4-FFF2-40B4-BE49-F238E27FC236}">
                  <a16:creationId xmlns:a16="http://schemas.microsoft.com/office/drawing/2014/main" id="{2E11FDFD-BD35-6F30-D5C6-F2BE505ABF11}"/>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4200" b="1">
                  <a:latin typeface="Times New Roman" panose="02020603050405020304" pitchFamily="18" charset="0"/>
                  <a:ea typeface="Times New Roman" panose="02020603050405020304" pitchFamily="18" charset="0"/>
                </a:rPr>
                <a:t>Results and Discussions</a:t>
              </a:r>
              <a:endParaRPr lang="en-GB" sz="4200" dirty="0">
                <a:latin typeface="Times New Roman" panose="02020603050405020304" pitchFamily="18"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9F97C3EE-059B-DBFF-9493-81060F5C5C4B}"/>
              </a:ext>
            </a:extLst>
          </p:cNvPr>
          <p:cNvGrpSpPr/>
          <p:nvPr/>
        </p:nvGrpSpPr>
        <p:grpSpPr>
          <a:xfrm>
            <a:off x="9400898" y="5883360"/>
            <a:ext cx="7567401" cy="719550"/>
            <a:chOff x="0" y="101490"/>
            <a:chExt cx="6694055" cy="479700"/>
          </a:xfrm>
          <a:solidFill>
            <a:schemeClr val="accent1">
              <a:lumMod val="20000"/>
              <a:lumOff val="80000"/>
            </a:schemeClr>
          </a:solidFill>
        </p:grpSpPr>
        <p:sp>
          <p:nvSpPr>
            <p:cNvPr id="10" name="Rectangle: Rounded Corners 9">
              <a:extLst>
                <a:ext uri="{FF2B5EF4-FFF2-40B4-BE49-F238E27FC236}">
                  <a16:creationId xmlns:a16="http://schemas.microsoft.com/office/drawing/2014/main" id="{E7141B70-7E43-2C74-A545-3D707952A43B}"/>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11" name="Rectangle: Rounded Corners 4">
              <a:extLst>
                <a:ext uri="{FF2B5EF4-FFF2-40B4-BE49-F238E27FC236}">
                  <a16:creationId xmlns:a16="http://schemas.microsoft.com/office/drawing/2014/main" id="{3DEE0D99-5AC9-352D-4646-FDA6FAB29865}"/>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4200" b="1">
                  <a:latin typeface="Times New Roman" panose="02020603050405020304" pitchFamily="18" charset="0"/>
                  <a:ea typeface="Times New Roman" panose="02020603050405020304" pitchFamily="18" charset="0"/>
                </a:rPr>
                <a:t>Limitations</a:t>
              </a:r>
              <a:endParaRPr lang="en-GB" sz="4200"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21CD02C2-EC65-03BA-5160-F9E83EBEAD95}"/>
              </a:ext>
            </a:extLst>
          </p:cNvPr>
          <p:cNvGrpSpPr/>
          <p:nvPr/>
        </p:nvGrpSpPr>
        <p:grpSpPr>
          <a:xfrm>
            <a:off x="9400898" y="6986686"/>
            <a:ext cx="7567401" cy="719550"/>
            <a:chOff x="0" y="101490"/>
            <a:chExt cx="6694055" cy="479700"/>
          </a:xfrm>
          <a:solidFill>
            <a:schemeClr val="accent1">
              <a:lumMod val="20000"/>
              <a:lumOff val="80000"/>
            </a:schemeClr>
          </a:solidFill>
        </p:grpSpPr>
        <p:sp>
          <p:nvSpPr>
            <p:cNvPr id="13" name="Rectangle: Rounded Corners 12">
              <a:extLst>
                <a:ext uri="{FF2B5EF4-FFF2-40B4-BE49-F238E27FC236}">
                  <a16:creationId xmlns:a16="http://schemas.microsoft.com/office/drawing/2014/main" id="{F5ED5FF9-CCD4-69CF-7CED-D12A29303B20}"/>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14" name="Rectangle: Rounded Corners 4">
              <a:extLst>
                <a:ext uri="{FF2B5EF4-FFF2-40B4-BE49-F238E27FC236}">
                  <a16:creationId xmlns:a16="http://schemas.microsoft.com/office/drawing/2014/main" id="{4603DEC2-F905-2F91-ECC2-363E0F373CBB}"/>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4200" b="1">
                  <a:latin typeface="Times New Roman" panose="02020603050405020304" pitchFamily="18" charset="0"/>
                  <a:ea typeface="Times New Roman" panose="02020603050405020304" pitchFamily="18" charset="0"/>
                </a:rPr>
                <a:t>Future Scope</a:t>
              </a:r>
              <a:endParaRPr lang="en-GB" sz="4200" dirty="0">
                <a:latin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F3495065-66CC-E1FA-29BF-8435A8ABCCE9}"/>
              </a:ext>
            </a:extLst>
          </p:cNvPr>
          <p:cNvGrpSpPr/>
          <p:nvPr/>
        </p:nvGrpSpPr>
        <p:grpSpPr>
          <a:xfrm>
            <a:off x="9453842" y="8296008"/>
            <a:ext cx="7567401" cy="719550"/>
            <a:chOff x="0" y="101490"/>
            <a:chExt cx="6694055" cy="479700"/>
          </a:xfrm>
          <a:solidFill>
            <a:schemeClr val="accent1">
              <a:lumMod val="20000"/>
              <a:lumOff val="80000"/>
            </a:schemeClr>
          </a:solidFill>
        </p:grpSpPr>
        <p:sp>
          <p:nvSpPr>
            <p:cNvPr id="16" name="Rectangle: Rounded Corners 15">
              <a:extLst>
                <a:ext uri="{FF2B5EF4-FFF2-40B4-BE49-F238E27FC236}">
                  <a16:creationId xmlns:a16="http://schemas.microsoft.com/office/drawing/2014/main" id="{66FA8069-56EB-F72C-A080-EBBE63C147FF}"/>
                </a:ext>
              </a:extLst>
            </p:cNvPr>
            <p:cNvSpPr/>
            <p:nvPr/>
          </p:nvSpPr>
          <p:spPr>
            <a:xfrm>
              <a:off x="0" y="101490"/>
              <a:ext cx="6694055" cy="479700"/>
            </a:xfrm>
            <a:prstGeom prst="roundRect">
              <a:avLst/>
            </a:prstGeom>
            <a:grpFill/>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ctr"/>
              <a:endParaRPr lang="en-US" sz="2700"/>
            </a:p>
          </p:txBody>
        </p:sp>
        <p:sp>
          <p:nvSpPr>
            <p:cNvPr id="17" name="Rectangle: Rounded Corners 4">
              <a:extLst>
                <a:ext uri="{FF2B5EF4-FFF2-40B4-BE49-F238E27FC236}">
                  <a16:creationId xmlns:a16="http://schemas.microsoft.com/office/drawing/2014/main" id="{0D6A54E8-E013-3C63-CE40-35CA58097687}"/>
                </a:ext>
              </a:extLst>
            </p:cNvPr>
            <p:cNvSpPr txBox="1"/>
            <p:nvPr/>
          </p:nvSpPr>
          <p:spPr>
            <a:xfrm>
              <a:off x="23416" y="124907"/>
              <a:ext cx="6647221" cy="432866"/>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4200" b="1">
                  <a:latin typeface="Times New Roman" panose="02020603050405020304" pitchFamily="18" charset="0"/>
                  <a:ea typeface="Times New Roman" panose="02020603050405020304" pitchFamily="18" charset="0"/>
                </a:rPr>
                <a:t>Conclusion</a:t>
              </a:r>
              <a:endParaRPr lang="en-GB" sz="4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21296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500" y="431830"/>
            <a:ext cx="10515600" cy="4801315"/>
            <a:chOff x="0" y="0"/>
            <a:chExt cx="12668876" cy="5486400"/>
          </a:xfrm>
        </p:grpSpPr>
        <p:pic>
          <p:nvPicPr>
            <p:cNvPr id="3" name="Picture 3"/>
            <p:cNvPicPr>
              <a:picLocks noChangeAspect="1"/>
            </p:cNvPicPr>
            <p:nvPr/>
          </p:nvPicPr>
          <p:blipFill>
            <a:blip r:embed="rId2"/>
            <a:srcRect l="1508" r="1508"/>
            <a:stretch>
              <a:fillRect/>
            </a:stretch>
          </p:blipFill>
          <p:spPr>
            <a:xfrm>
              <a:off x="0" y="0"/>
              <a:ext cx="12668876" cy="5486400"/>
            </a:xfrm>
            <a:prstGeom prst="rect">
              <a:avLst/>
            </a:prstGeom>
          </p:spPr>
        </p:pic>
      </p:grpSp>
      <p:grpSp>
        <p:nvGrpSpPr>
          <p:cNvPr id="7" name="Group 7"/>
          <p:cNvGrpSpPr/>
          <p:nvPr/>
        </p:nvGrpSpPr>
        <p:grpSpPr>
          <a:xfrm>
            <a:off x="0" y="5143501"/>
            <a:ext cx="10896600" cy="5143500"/>
            <a:chOff x="0" y="0"/>
            <a:chExt cx="13442113" cy="6247447"/>
          </a:xfrm>
        </p:grpSpPr>
        <p:pic>
          <p:nvPicPr>
            <p:cNvPr id="8" name="Picture 8"/>
            <p:cNvPicPr>
              <a:picLocks noChangeAspect="1"/>
            </p:cNvPicPr>
            <p:nvPr/>
          </p:nvPicPr>
          <p:blipFill>
            <a:blip r:embed="rId3"/>
            <a:srcRect t="948" b="948"/>
            <a:stretch>
              <a:fillRect/>
            </a:stretch>
          </p:blipFill>
          <p:spPr>
            <a:xfrm>
              <a:off x="0" y="0"/>
              <a:ext cx="13442113" cy="6247447"/>
            </a:xfrm>
            <a:prstGeom prst="rect">
              <a:avLst/>
            </a:prstGeom>
          </p:spPr>
        </p:pic>
      </p:grpSp>
      <p:grpSp>
        <p:nvGrpSpPr>
          <p:cNvPr id="12" name="Group 4">
            <a:extLst>
              <a:ext uri="{FF2B5EF4-FFF2-40B4-BE49-F238E27FC236}">
                <a16:creationId xmlns:a16="http://schemas.microsoft.com/office/drawing/2014/main" id="{72B02D1B-5D3E-4266-B6F6-87585D1C5417}"/>
              </a:ext>
            </a:extLst>
          </p:cNvPr>
          <p:cNvGrpSpPr/>
          <p:nvPr/>
        </p:nvGrpSpPr>
        <p:grpSpPr>
          <a:xfrm>
            <a:off x="12110726" y="800100"/>
            <a:ext cx="6177274" cy="3657600"/>
            <a:chOff x="0" y="0"/>
            <a:chExt cx="2346991" cy="1083733"/>
          </a:xfrm>
        </p:grpSpPr>
        <p:sp>
          <p:nvSpPr>
            <p:cNvPr id="14" name="Freeform 5">
              <a:extLst>
                <a:ext uri="{FF2B5EF4-FFF2-40B4-BE49-F238E27FC236}">
                  <a16:creationId xmlns:a16="http://schemas.microsoft.com/office/drawing/2014/main" id="{5377B30C-377F-9C2A-5C12-92605BFB6D0B}"/>
                </a:ext>
              </a:extLst>
            </p:cNvPr>
            <p:cNvSpPr/>
            <p:nvPr/>
          </p:nvSpPr>
          <p:spPr>
            <a:xfrm>
              <a:off x="0" y="0"/>
              <a:ext cx="2346991" cy="1083733"/>
            </a:xfrm>
            <a:custGeom>
              <a:avLst/>
              <a:gdLst/>
              <a:ahLst/>
              <a:cxnLst/>
              <a:rect l="l" t="t" r="r" b="b"/>
              <a:pathLst>
                <a:path w="2346991" h="1083733">
                  <a:moveTo>
                    <a:pt x="0" y="0"/>
                  </a:moveTo>
                  <a:lnTo>
                    <a:pt x="2346991" y="0"/>
                  </a:lnTo>
                  <a:lnTo>
                    <a:pt x="2346991" y="1083733"/>
                  </a:lnTo>
                  <a:lnTo>
                    <a:pt x="0" y="1083733"/>
                  </a:lnTo>
                  <a:close/>
                </a:path>
              </a:pathLst>
            </a:custGeom>
            <a:solidFill>
              <a:srgbClr val="000000"/>
            </a:solidFill>
          </p:spPr>
          <p:txBody>
            <a:bodyPr/>
            <a:lstStyle/>
            <a:p>
              <a:endParaRPr lang="en-US"/>
            </a:p>
          </p:txBody>
        </p:sp>
        <p:sp>
          <p:nvSpPr>
            <p:cNvPr id="15" name="TextBox 6">
              <a:extLst>
                <a:ext uri="{FF2B5EF4-FFF2-40B4-BE49-F238E27FC236}">
                  <a16:creationId xmlns:a16="http://schemas.microsoft.com/office/drawing/2014/main" id="{CE43D5A6-3A8F-6E2D-8C78-BCAB52C4A75E}"/>
                </a:ext>
              </a:extLst>
            </p:cNvPr>
            <p:cNvSpPr txBox="1"/>
            <p:nvPr/>
          </p:nvSpPr>
          <p:spPr>
            <a:xfrm>
              <a:off x="0" y="-104775"/>
              <a:ext cx="2346991" cy="1188508"/>
            </a:xfrm>
            <a:prstGeom prst="rect">
              <a:avLst/>
            </a:prstGeom>
          </p:spPr>
          <p:txBody>
            <a:bodyPr lIns="50800" tIns="50800" rIns="50800" bIns="50800" rtlCol="0" anchor="ctr"/>
            <a:lstStyle/>
            <a:p>
              <a:pPr algn="ctr">
                <a:lnSpc>
                  <a:spcPts val="3640"/>
                </a:lnSpc>
              </a:pPr>
              <a:endParaRPr/>
            </a:p>
          </p:txBody>
        </p:sp>
      </p:grpSp>
      <p:sp>
        <p:nvSpPr>
          <p:cNvPr id="4" name="TextBox 10">
            <a:extLst>
              <a:ext uri="{FF2B5EF4-FFF2-40B4-BE49-F238E27FC236}">
                <a16:creationId xmlns:a16="http://schemas.microsoft.com/office/drawing/2014/main" id="{8F7ABEC4-AB9B-2DD1-5A39-AFDC498DD3F3}"/>
              </a:ext>
            </a:extLst>
          </p:cNvPr>
          <p:cNvSpPr txBox="1"/>
          <p:nvPr/>
        </p:nvSpPr>
        <p:spPr>
          <a:xfrm>
            <a:off x="10454302" y="1508578"/>
            <a:ext cx="7757643" cy="2070101"/>
          </a:xfrm>
          <a:prstGeom prst="rect">
            <a:avLst/>
          </a:prstGeom>
        </p:spPr>
        <p:txBody>
          <a:bodyPr lIns="0" tIns="0" rIns="0" bIns="0" rtlCol="0" anchor="t">
            <a:spAutoFit/>
          </a:bodyPr>
          <a:lstStyle/>
          <a:p>
            <a:pPr>
              <a:lnSpc>
                <a:spcPts val="8000"/>
              </a:lnSpc>
            </a:pPr>
            <a:r>
              <a:rPr lang="en-US" sz="8000">
                <a:solidFill>
                  <a:srgbClr val="FFFFFF"/>
                </a:solidFill>
                <a:latin typeface="Noto Serif Display"/>
                <a:ea typeface="Noto Serif Display"/>
                <a:cs typeface="Noto Serif Display"/>
                <a:sym typeface="Noto Serif Display"/>
              </a:rPr>
              <a:t>        Survey</a:t>
            </a:r>
          </a:p>
          <a:p>
            <a:pPr algn="r">
              <a:lnSpc>
                <a:spcPts val="8000"/>
              </a:lnSpc>
            </a:pPr>
            <a:r>
              <a:rPr lang="en-US" sz="8000">
                <a:solidFill>
                  <a:srgbClr val="FFFFFF"/>
                </a:solidFill>
                <a:latin typeface="Noto Serif Display"/>
                <a:ea typeface="Noto Serif Display"/>
                <a:cs typeface="Noto Serif Display"/>
                <a:sym typeface="Noto Serif Display"/>
              </a:rPr>
              <a:t>  Report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600" y="800100"/>
            <a:ext cx="11277600" cy="4801315"/>
            <a:chOff x="0" y="0"/>
            <a:chExt cx="12668876" cy="5486400"/>
          </a:xfrm>
        </p:grpSpPr>
        <p:pic>
          <p:nvPicPr>
            <p:cNvPr id="3" name="Picture 3"/>
            <p:cNvPicPr>
              <a:picLocks noChangeAspect="1"/>
            </p:cNvPicPr>
            <p:nvPr/>
          </p:nvPicPr>
          <p:blipFill>
            <a:blip r:embed="rId2"/>
            <a:srcRect t="2147" b="2147"/>
            <a:stretch>
              <a:fillRect/>
            </a:stretch>
          </p:blipFill>
          <p:spPr>
            <a:xfrm>
              <a:off x="0" y="0"/>
              <a:ext cx="12668876" cy="5486400"/>
            </a:xfrm>
            <a:prstGeom prst="rect">
              <a:avLst/>
            </a:prstGeom>
          </p:spPr>
        </p:pic>
      </p:grpSp>
      <p:grpSp>
        <p:nvGrpSpPr>
          <p:cNvPr id="7" name="Group 7"/>
          <p:cNvGrpSpPr/>
          <p:nvPr/>
        </p:nvGrpSpPr>
        <p:grpSpPr>
          <a:xfrm>
            <a:off x="228600" y="5604346"/>
            <a:ext cx="11882126" cy="4685585"/>
            <a:chOff x="0" y="0"/>
            <a:chExt cx="15842835" cy="6247447"/>
          </a:xfrm>
        </p:grpSpPr>
        <p:pic>
          <p:nvPicPr>
            <p:cNvPr id="8" name="Picture 8"/>
            <p:cNvPicPr>
              <a:picLocks noChangeAspect="1"/>
            </p:cNvPicPr>
            <p:nvPr/>
          </p:nvPicPr>
          <p:blipFill>
            <a:blip r:embed="rId3"/>
            <a:srcRect t="7020" b="7020"/>
            <a:stretch>
              <a:fillRect/>
            </a:stretch>
          </p:blipFill>
          <p:spPr>
            <a:xfrm>
              <a:off x="0" y="0"/>
              <a:ext cx="15842835" cy="6247447"/>
            </a:xfrm>
            <a:prstGeom prst="rect">
              <a:avLst/>
            </a:prstGeom>
          </p:spPr>
        </p:pic>
      </p:grpSp>
      <p:grpSp>
        <p:nvGrpSpPr>
          <p:cNvPr id="4" name="Group 4"/>
          <p:cNvGrpSpPr/>
          <p:nvPr/>
        </p:nvGrpSpPr>
        <p:grpSpPr>
          <a:xfrm>
            <a:off x="12110726" y="446484"/>
            <a:ext cx="6177274" cy="4011216"/>
            <a:chOff x="0" y="-104775"/>
            <a:chExt cx="2346991" cy="1188508"/>
          </a:xfrm>
        </p:grpSpPr>
        <p:sp>
          <p:nvSpPr>
            <p:cNvPr id="5" name="Freeform 5"/>
            <p:cNvSpPr/>
            <p:nvPr/>
          </p:nvSpPr>
          <p:spPr>
            <a:xfrm>
              <a:off x="0" y="0"/>
              <a:ext cx="2346991" cy="1083733"/>
            </a:xfrm>
            <a:custGeom>
              <a:avLst/>
              <a:gdLst/>
              <a:ahLst/>
              <a:cxnLst/>
              <a:rect l="l" t="t" r="r" b="b"/>
              <a:pathLst>
                <a:path w="2346991" h="1083733">
                  <a:moveTo>
                    <a:pt x="0" y="0"/>
                  </a:moveTo>
                  <a:lnTo>
                    <a:pt x="2346991" y="0"/>
                  </a:lnTo>
                  <a:lnTo>
                    <a:pt x="2346991" y="1083733"/>
                  </a:lnTo>
                  <a:lnTo>
                    <a:pt x="0" y="1083733"/>
                  </a:lnTo>
                  <a:close/>
                </a:path>
              </a:pathLst>
            </a:custGeom>
            <a:solidFill>
              <a:srgbClr val="000000"/>
            </a:solidFill>
          </p:spPr>
          <p:txBody>
            <a:bodyPr/>
            <a:lstStyle/>
            <a:p>
              <a:endParaRPr lang="en-US"/>
            </a:p>
          </p:txBody>
        </p:sp>
        <p:sp>
          <p:nvSpPr>
            <p:cNvPr id="6" name="TextBox 6"/>
            <p:cNvSpPr txBox="1"/>
            <p:nvPr/>
          </p:nvSpPr>
          <p:spPr>
            <a:xfrm>
              <a:off x="0" y="-104775"/>
              <a:ext cx="2346991" cy="1188508"/>
            </a:xfrm>
            <a:prstGeom prst="rect">
              <a:avLst/>
            </a:prstGeom>
          </p:spPr>
          <p:txBody>
            <a:bodyPr lIns="50800" tIns="50800" rIns="50800" bIns="50800" rtlCol="0" anchor="ctr"/>
            <a:lstStyle/>
            <a:p>
              <a:pPr algn="ctr">
                <a:lnSpc>
                  <a:spcPts val="3640"/>
                </a:lnSpc>
              </a:pPr>
              <a:endParaRPr/>
            </a:p>
          </p:txBody>
        </p:sp>
      </p:grpSp>
      <p:sp>
        <p:nvSpPr>
          <p:cNvPr id="12" name="TextBox 10">
            <a:extLst>
              <a:ext uri="{FF2B5EF4-FFF2-40B4-BE49-F238E27FC236}">
                <a16:creationId xmlns:a16="http://schemas.microsoft.com/office/drawing/2014/main" id="{164C70A1-3102-396A-3B1E-DC2B2A90DD8A}"/>
              </a:ext>
            </a:extLst>
          </p:cNvPr>
          <p:cNvSpPr txBox="1"/>
          <p:nvPr/>
        </p:nvSpPr>
        <p:spPr>
          <a:xfrm>
            <a:off x="10454302" y="1508578"/>
            <a:ext cx="7757643" cy="2070101"/>
          </a:xfrm>
          <a:prstGeom prst="rect">
            <a:avLst/>
          </a:prstGeom>
        </p:spPr>
        <p:txBody>
          <a:bodyPr lIns="0" tIns="0" rIns="0" bIns="0" rtlCol="0" anchor="t">
            <a:spAutoFit/>
          </a:bodyPr>
          <a:lstStyle/>
          <a:p>
            <a:pPr>
              <a:lnSpc>
                <a:spcPts val="8000"/>
              </a:lnSpc>
            </a:pPr>
            <a:r>
              <a:rPr lang="en-US" sz="8000">
                <a:solidFill>
                  <a:srgbClr val="FFFFFF"/>
                </a:solidFill>
                <a:latin typeface="Noto Serif Display"/>
                <a:ea typeface="Noto Serif Display"/>
                <a:cs typeface="Noto Serif Display"/>
                <a:sym typeface="Noto Serif Display"/>
              </a:rPr>
              <a:t>        Survey</a:t>
            </a:r>
          </a:p>
          <a:p>
            <a:pPr algn="r">
              <a:lnSpc>
                <a:spcPts val="8000"/>
              </a:lnSpc>
            </a:pPr>
            <a:r>
              <a:rPr lang="en-US" sz="8000">
                <a:solidFill>
                  <a:srgbClr val="FFFFFF"/>
                </a:solidFill>
                <a:latin typeface="Noto Serif Display"/>
                <a:ea typeface="Noto Serif Display"/>
                <a:cs typeface="Noto Serif Display"/>
                <a:sym typeface="Noto Serif Display"/>
              </a:rPr>
              <a:t>  Report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00100"/>
            <a:ext cx="11125200" cy="4801315"/>
            <a:chOff x="0" y="0"/>
            <a:chExt cx="12668876" cy="5486400"/>
          </a:xfrm>
        </p:grpSpPr>
        <p:pic>
          <p:nvPicPr>
            <p:cNvPr id="3" name="Picture 3"/>
            <p:cNvPicPr>
              <a:picLocks noChangeAspect="1"/>
            </p:cNvPicPr>
            <p:nvPr/>
          </p:nvPicPr>
          <p:blipFill>
            <a:blip r:embed="rId2"/>
            <a:srcRect t="4294" b="4294"/>
            <a:stretch>
              <a:fillRect/>
            </a:stretch>
          </p:blipFill>
          <p:spPr>
            <a:xfrm>
              <a:off x="0" y="0"/>
              <a:ext cx="12668876" cy="5486400"/>
            </a:xfrm>
            <a:prstGeom prst="rect">
              <a:avLst/>
            </a:prstGeom>
          </p:spPr>
        </p:pic>
      </p:grpSp>
      <p:grpSp>
        <p:nvGrpSpPr>
          <p:cNvPr id="7" name="Group 7"/>
          <p:cNvGrpSpPr/>
          <p:nvPr/>
        </p:nvGrpSpPr>
        <p:grpSpPr>
          <a:xfrm>
            <a:off x="0" y="5143501"/>
            <a:ext cx="11125200" cy="5143500"/>
            <a:chOff x="0" y="0"/>
            <a:chExt cx="13442113" cy="6247447"/>
          </a:xfrm>
        </p:grpSpPr>
        <p:pic>
          <p:nvPicPr>
            <p:cNvPr id="8" name="Picture 8"/>
            <p:cNvPicPr>
              <a:picLocks noChangeAspect="1"/>
            </p:cNvPicPr>
            <p:nvPr/>
          </p:nvPicPr>
          <p:blipFill>
            <a:blip r:embed="rId3"/>
            <a:srcRect l="1319" r="1319"/>
            <a:stretch>
              <a:fillRect/>
            </a:stretch>
          </p:blipFill>
          <p:spPr>
            <a:xfrm>
              <a:off x="0" y="0"/>
              <a:ext cx="13442113" cy="6247447"/>
            </a:xfrm>
            <a:prstGeom prst="rect">
              <a:avLst/>
            </a:prstGeom>
          </p:spPr>
        </p:pic>
      </p:grpSp>
      <p:grpSp>
        <p:nvGrpSpPr>
          <p:cNvPr id="12" name="Group 4">
            <a:extLst>
              <a:ext uri="{FF2B5EF4-FFF2-40B4-BE49-F238E27FC236}">
                <a16:creationId xmlns:a16="http://schemas.microsoft.com/office/drawing/2014/main" id="{2E8D013A-E01F-CF84-2A6E-183C5C2886E2}"/>
              </a:ext>
            </a:extLst>
          </p:cNvPr>
          <p:cNvGrpSpPr/>
          <p:nvPr/>
        </p:nvGrpSpPr>
        <p:grpSpPr>
          <a:xfrm>
            <a:off x="12110726" y="800100"/>
            <a:ext cx="6177274" cy="3657600"/>
            <a:chOff x="0" y="0"/>
            <a:chExt cx="2346991" cy="1083733"/>
          </a:xfrm>
        </p:grpSpPr>
        <p:sp>
          <p:nvSpPr>
            <p:cNvPr id="14" name="Freeform 5">
              <a:extLst>
                <a:ext uri="{FF2B5EF4-FFF2-40B4-BE49-F238E27FC236}">
                  <a16:creationId xmlns:a16="http://schemas.microsoft.com/office/drawing/2014/main" id="{4EE51534-FBE5-E67E-4368-7B5848515D11}"/>
                </a:ext>
              </a:extLst>
            </p:cNvPr>
            <p:cNvSpPr/>
            <p:nvPr/>
          </p:nvSpPr>
          <p:spPr>
            <a:xfrm>
              <a:off x="0" y="0"/>
              <a:ext cx="2346991" cy="1083733"/>
            </a:xfrm>
            <a:custGeom>
              <a:avLst/>
              <a:gdLst/>
              <a:ahLst/>
              <a:cxnLst/>
              <a:rect l="l" t="t" r="r" b="b"/>
              <a:pathLst>
                <a:path w="2346991" h="1083733">
                  <a:moveTo>
                    <a:pt x="0" y="0"/>
                  </a:moveTo>
                  <a:lnTo>
                    <a:pt x="2346991" y="0"/>
                  </a:lnTo>
                  <a:lnTo>
                    <a:pt x="2346991" y="1083733"/>
                  </a:lnTo>
                  <a:lnTo>
                    <a:pt x="0" y="1083733"/>
                  </a:lnTo>
                  <a:close/>
                </a:path>
              </a:pathLst>
            </a:custGeom>
            <a:solidFill>
              <a:srgbClr val="000000"/>
            </a:solidFill>
          </p:spPr>
          <p:txBody>
            <a:bodyPr/>
            <a:lstStyle/>
            <a:p>
              <a:endParaRPr lang="en-US"/>
            </a:p>
          </p:txBody>
        </p:sp>
        <p:sp>
          <p:nvSpPr>
            <p:cNvPr id="15" name="TextBox 6">
              <a:extLst>
                <a:ext uri="{FF2B5EF4-FFF2-40B4-BE49-F238E27FC236}">
                  <a16:creationId xmlns:a16="http://schemas.microsoft.com/office/drawing/2014/main" id="{736FA196-7CBB-7F1B-75C7-2C3694939320}"/>
                </a:ext>
              </a:extLst>
            </p:cNvPr>
            <p:cNvSpPr txBox="1"/>
            <p:nvPr/>
          </p:nvSpPr>
          <p:spPr>
            <a:xfrm>
              <a:off x="0" y="-104775"/>
              <a:ext cx="2346991" cy="1188508"/>
            </a:xfrm>
            <a:prstGeom prst="rect">
              <a:avLst/>
            </a:prstGeom>
          </p:spPr>
          <p:txBody>
            <a:bodyPr lIns="50800" tIns="50800" rIns="50800" bIns="50800" rtlCol="0" anchor="ctr"/>
            <a:lstStyle/>
            <a:p>
              <a:pPr algn="ctr">
                <a:lnSpc>
                  <a:spcPts val="3640"/>
                </a:lnSpc>
              </a:pPr>
              <a:endParaRPr/>
            </a:p>
          </p:txBody>
        </p:sp>
      </p:grpSp>
      <p:sp>
        <p:nvSpPr>
          <p:cNvPr id="4" name="TextBox 10">
            <a:extLst>
              <a:ext uri="{FF2B5EF4-FFF2-40B4-BE49-F238E27FC236}">
                <a16:creationId xmlns:a16="http://schemas.microsoft.com/office/drawing/2014/main" id="{1ADD41E1-635F-C081-7DE4-4C5FD6E9FB5B}"/>
              </a:ext>
            </a:extLst>
          </p:cNvPr>
          <p:cNvSpPr txBox="1"/>
          <p:nvPr/>
        </p:nvSpPr>
        <p:spPr>
          <a:xfrm>
            <a:off x="10454302" y="1508578"/>
            <a:ext cx="7757643" cy="2070101"/>
          </a:xfrm>
          <a:prstGeom prst="rect">
            <a:avLst/>
          </a:prstGeom>
        </p:spPr>
        <p:txBody>
          <a:bodyPr lIns="0" tIns="0" rIns="0" bIns="0" rtlCol="0" anchor="t">
            <a:spAutoFit/>
          </a:bodyPr>
          <a:lstStyle/>
          <a:p>
            <a:pPr>
              <a:lnSpc>
                <a:spcPts val="8000"/>
              </a:lnSpc>
            </a:pPr>
            <a:r>
              <a:rPr lang="en-US" sz="8000">
                <a:solidFill>
                  <a:srgbClr val="FFFFFF"/>
                </a:solidFill>
                <a:latin typeface="Noto Serif Display"/>
                <a:ea typeface="Noto Serif Display"/>
                <a:cs typeface="Noto Serif Display"/>
                <a:sym typeface="Noto Serif Display"/>
              </a:rPr>
              <a:t>        Survey</a:t>
            </a:r>
          </a:p>
          <a:p>
            <a:pPr algn="r">
              <a:lnSpc>
                <a:spcPts val="8000"/>
              </a:lnSpc>
            </a:pPr>
            <a:r>
              <a:rPr lang="en-US" sz="8000">
                <a:solidFill>
                  <a:srgbClr val="FFFFFF"/>
                </a:solidFill>
                <a:latin typeface="Noto Serif Display"/>
                <a:ea typeface="Noto Serif Display"/>
                <a:cs typeface="Noto Serif Display"/>
                <a:sym typeface="Noto Serif Display"/>
              </a:rPr>
              <a:t>  Report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1" y="797169"/>
            <a:ext cx="10016006" cy="4343400"/>
            <a:chOff x="0" y="0"/>
            <a:chExt cx="12668876" cy="5486400"/>
          </a:xfrm>
        </p:grpSpPr>
        <p:pic>
          <p:nvPicPr>
            <p:cNvPr id="3" name="Picture 3"/>
            <p:cNvPicPr>
              <a:picLocks noChangeAspect="1"/>
            </p:cNvPicPr>
            <p:nvPr/>
          </p:nvPicPr>
          <p:blipFill>
            <a:blip r:embed="rId2"/>
            <a:srcRect t="4173" b="4173"/>
            <a:stretch>
              <a:fillRect/>
            </a:stretch>
          </p:blipFill>
          <p:spPr>
            <a:xfrm>
              <a:off x="0" y="0"/>
              <a:ext cx="12668876" cy="5486400"/>
            </a:xfrm>
            <a:prstGeom prst="rect">
              <a:avLst/>
            </a:prstGeom>
          </p:spPr>
        </p:pic>
      </p:grpSp>
      <p:grpSp>
        <p:nvGrpSpPr>
          <p:cNvPr id="7" name="Group 7"/>
          <p:cNvGrpSpPr/>
          <p:nvPr/>
        </p:nvGrpSpPr>
        <p:grpSpPr>
          <a:xfrm>
            <a:off x="564611" y="5140569"/>
            <a:ext cx="9451395" cy="4685585"/>
            <a:chOff x="0" y="0"/>
            <a:chExt cx="12601860" cy="6247447"/>
          </a:xfrm>
        </p:grpSpPr>
        <p:pic>
          <p:nvPicPr>
            <p:cNvPr id="8" name="Picture 8"/>
            <p:cNvPicPr>
              <a:picLocks noChangeAspect="1"/>
            </p:cNvPicPr>
            <p:nvPr/>
          </p:nvPicPr>
          <p:blipFill>
            <a:blip r:embed="rId3"/>
            <a:srcRect t="5637" b="5637"/>
            <a:stretch>
              <a:fillRect/>
            </a:stretch>
          </p:blipFill>
          <p:spPr>
            <a:xfrm>
              <a:off x="0" y="0"/>
              <a:ext cx="12601860" cy="6247447"/>
            </a:xfrm>
            <a:prstGeom prst="rect">
              <a:avLst/>
            </a:prstGeom>
          </p:spPr>
        </p:pic>
      </p:grpSp>
      <p:grpSp>
        <p:nvGrpSpPr>
          <p:cNvPr id="12" name="Group 4">
            <a:extLst>
              <a:ext uri="{FF2B5EF4-FFF2-40B4-BE49-F238E27FC236}">
                <a16:creationId xmlns:a16="http://schemas.microsoft.com/office/drawing/2014/main" id="{53ABF0E6-B535-B925-C011-BD0A74D1D26E}"/>
              </a:ext>
            </a:extLst>
          </p:cNvPr>
          <p:cNvGrpSpPr/>
          <p:nvPr/>
        </p:nvGrpSpPr>
        <p:grpSpPr>
          <a:xfrm>
            <a:off x="12110726" y="800100"/>
            <a:ext cx="6177274" cy="3657600"/>
            <a:chOff x="0" y="0"/>
            <a:chExt cx="2346991" cy="1083733"/>
          </a:xfrm>
        </p:grpSpPr>
        <p:sp>
          <p:nvSpPr>
            <p:cNvPr id="14" name="Freeform 5">
              <a:extLst>
                <a:ext uri="{FF2B5EF4-FFF2-40B4-BE49-F238E27FC236}">
                  <a16:creationId xmlns:a16="http://schemas.microsoft.com/office/drawing/2014/main" id="{9BF497EC-45C2-DAFB-F59F-1D07D1F97DF4}"/>
                </a:ext>
              </a:extLst>
            </p:cNvPr>
            <p:cNvSpPr/>
            <p:nvPr/>
          </p:nvSpPr>
          <p:spPr>
            <a:xfrm>
              <a:off x="0" y="0"/>
              <a:ext cx="2346991" cy="1083733"/>
            </a:xfrm>
            <a:custGeom>
              <a:avLst/>
              <a:gdLst/>
              <a:ahLst/>
              <a:cxnLst/>
              <a:rect l="l" t="t" r="r" b="b"/>
              <a:pathLst>
                <a:path w="2346991" h="1083733">
                  <a:moveTo>
                    <a:pt x="0" y="0"/>
                  </a:moveTo>
                  <a:lnTo>
                    <a:pt x="2346991" y="0"/>
                  </a:lnTo>
                  <a:lnTo>
                    <a:pt x="2346991" y="1083733"/>
                  </a:lnTo>
                  <a:lnTo>
                    <a:pt x="0" y="1083733"/>
                  </a:lnTo>
                  <a:close/>
                </a:path>
              </a:pathLst>
            </a:custGeom>
            <a:solidFill>
              <a:srgbClr val="000000"/>
            </a:solidFill>
          </p:spPr>
          <p:txBody>
            <a:bodyPr/>
            <a:lstStyle/>
            <a:p>
              <a:endParaRPr lang="en-US"/>
            </a:p>
          </p:txBody>
        </p:sp>
        <p:sp>
          <p:nvSpPr>
            <p:cNvPr id="15" name="TextBox 6">
              <a:extLst>
                <a:ext uri="{FF2B5EF4-FFF2-40B4-BE49-F238E27FC236}">
                  <a16:creationId xmlns:a16="http://schemas.microsoft.com/office/drawing/2014/main" id="{0D36BE7F-89FB-ADEF-900E-C856C4A468DB}"/>
                </a:ext>
              </a:extLst>
            </p:cNvPr>
            <p:cNvSpPr txBox="1"/>
            <p:nvPr/>
          </p:nvSpPr>
          <p:spPr>
            <a:xfrm>
              <a:off x="0" y="-104775"/>
              <a:ext cx="2346991" cy="1188508"/>
            </a:xfrm>
            <a:prstGeom prst="rect">
              <a:avLst/>
            </a:prstGeom>
          </p:spPr>
          <p:txBody>
            <a:bodyPr lIns="50800" tIns="50800" rIns="50800" bIns="50800" rtlCol="0" anchor="ctr"/>
            <a:lstStyle/>
            <a:p>
              <a:pPr algn="ctr">
                <a:lnSpc>
                  <a:spcPts val="3640"/>
                </a:lnSpc>
              </a:pPr>
              <a:endParaRPr/>
            </a:p>
          </p:txBody>
        </p:sp>
      </p:grpSp>
      <p:sp>
        <p:nvSpPr>
          <p:cNvPr id="4" name="TextBox 10">
            <a:extLst>
              <a:ext uri="{FF2B5EF4-FFF2-40B4-BE49-F238E27FC236}">
                <a16:creationId xmlns:a16="http://schemas.microsoft.com/office/drawing/2014/main" id="{1DF1C439-2096-CD12-2BE4-1FF7DD632AC1}"/>
              </a:ext>
            </a:extLst>
          </p:cNvPr>
          <p:cNvSpPr txBox="1"/>
          <p:nvPr/>
        </p:nvSpPr>
        <p:spPr>
          <a:xfrm>
            <a:off x="10454302" y="1508578"/>
            <a:ext cx="7757643" cy="2070101"/>
          </a:xfrm>
          <a:prstGeom prst="rect">
            <a:avLst/>
          </a:prstGeom>
        </p:spPr>
        <p:txBody>
          <a:bodyPr lIns="0" tIns="0" rIns="0" bIns="0" rtlCol="0" anchor="t">
            <a:spAutoFit/>
          </a:bodyPr>
          <a:lstStyle/>
          <a:p>
            <a:pPr>
              <a:lnSpc>
                <a:spcPts val="8000"/>
              </a:lnSpc>
            </a:pPr>
            <a:r>
              <a:rPr lang="en-US" sz="8000">
                <a:solidFill>
                  <a:srgbClr val="FFFFFF"/>
                </a:solidFill>
                <a:latin typeface="Noto Serif Display"/>
                <a:ea typeface="Noto Serif Display"/>
                <a:cs typeface="Noto Serif Display"/>
                <a:sym typeface="Noto Serif Display"/>
              </a:rPr>
              <a:t>        Survey</a:t>
            </a:r>
          </a:p>
          <a:p>
            <a:pPr algn="r">
              <a:lnSpc>
                <a:spcPts val="8000"/>
              </a:lnSpc>
            </a:pPr>
            <a:r>
              <a:rPr lang="en-US" sz="8000">
                <a:solidFill>
                  <a:srgbClr val="FFFFFF"/>
                </a:solidFill>
                <a:latin typeface="Noto Serif Display"/>
                <a:ea typeface="Noto Serif Display"/>
                <a:cs typeface="Noto Serif Display"/>
                <a:sym typeface="Noto Serif Display"/>
              </a:rPr>
              <a:t>  Report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54818" y="574675"/>
            <a:ext cx="6805805" cy="1060451"/>
          </a:xfrm>
          <a:prstGeom prst="rect">
            <a:avLst/>
          </a:prstGeom>
        </p:spPr>
        <p:txBody>
          <a:bodyPr lIns="0" tIns="0" rIns="0" bIns="0" rtlCol="0" anchor="t">
            <a:spAutoFit/>
          </a:bodyPr>
          <a:lstStyle/>
          <a:p>
            <a:pPr algn="l">
              <a:lnSpc>
                <a:spcPts val="8000"/>
              </a:lnSpc>
            </a:pPr>
            <a:r>
              <a:rPr lang="en-US" sz="8000">
                <a:solidFill>
                  <a:srgbClr val="000000"/>
                </a:solidFill>
                <a:latin typeface="Noto Serif Display"/>
                <a:ea typeface="Noto Serif Display"/>
                <a:cs typeface="Noto Serif Display"/>
                <a:sym typeface="Noto Serif Display"/>
              </a:rPr>
              <a:t>Gantt Chart</a:t>
            </a:r>
          </a:p>
        </p:txBody>
      </p:sp>
      <p:sp>
        <p:nvSpPr>
          <p:cNvPr id="4" name="AutoShape 4"/>
          <p:cNvSpPr/>
          <p:nvPr/>
        </p:nvSpPr>
        <p:spPr>
          <a:xfrm flipV="1">
            <a:off x="0" y="1970582"/>
            <a:ext cx="18288000"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8" name="Picture 7">
            <a:extLst>
              <a:ext uri="{FF2B5EF4-FFF2-40B4-BE49-F238E27FC236}">
                <a16:creationId xmlns:a16="http://schemas.microsoft.com/office/drawing/2014/main" id="{C8284923-A0FD-69B5-408C-293E413609F5}"/>
              </a:ext>
            </a:extLst>
          </p:cNvPr>
          <p:cNvPicPr>
            <a:picLocks noChangeAspect="1"/>
          </p:cNvPicPr>
          <p:nvPr/>
        </p:nvPicPr>
        <p:blipFill>
          <a:blip r:embed="rId2"/>
          <a:stretch>
            <a:fillRect/>
          </a:stretch>
        </p:blipFill>
        <p:spPr>
          <a:xfrm>
            <a:off x="3276600" y="2186287"/>
            <a:ext cx="11105805" cy="6898193"/>
          </a:xfrm>
          <a:prstGeom prst="rect">
            <a:avLst/>
          </a:prstGeom>
        </p:spPr>
      </p:pic>
      <p:sp>
        <p:nvSpPr>
          <p:cNvPr id="2" name="TextBox 1">
            <a:extLst>
              <a:ext uri="{FF2B5EF4-FFF2-40B4-BE49-F238E27FC236}">
                <a16:creationId xmlns:a16="http://schemas.microsoft.com/office/drawing/2014/main" id="{F0C09DAF-5573-114F-73F0-1E910B981987}"/>
              </a:ext>
            </a:extLst>
          </p:cNvPr>
          <p:cNvSpPr txBox="1"/>
          <p:nvPr/>
        </p:nvSpPr>
        <p:spPr>
          <a:xfrm>
            <a:off x="4760941" y="9419937"/>
            <a:ext cx="8766118" cy="584775"/>
          </a:xfrm>
          <a:prstGeom prst="rect">
            <a:avLst/>
          </a:prstGeom>
          <a:noFill/>
        </p:spPr>
        <p:txBody>
          <a:bodyPr wrap="none" rtlCol="0">
            <a:spAutoFit/>
          </a:bodyPr>
          <a:lstStyle/>
          <a:p>
            <a:r>
              <a:rPr lang="en-US" sz="3200"/>
              <a:t>Fig. Gantt Chart of the project to show the Timeline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40376" y="1181100"/>
            <a:ext cx="11607249" cy="1060451"/>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Results and Discussions</a:t>
            </a:r>
          </a:p>
        </p:txBody>
      </p:sp>
      <p:sp>
        <p:nvSpPr>
          <p:cNvPr id="3" name="TextBox 3"/>
          <p:cNvSpPr txBox="1"/>
          <p:nvPr/>
        </p:nvSpPr>
        <p:spPr>
          <a:xfrm>
            <a:off x="995412" y="3390900"/>
            <a:ext cx="16297175" cy="6093976"/>
          </a:xfrm>
          <a:prstGeom prst="rect">
            <a:avLst/>
          </a:prstGeom>
        </p:spPr>
        <p:txBody>
          <a:bodyPr lIns="0" tIns="0" rIns="0" bIns="0" rtlCol="0" anchor="t">
            <a:spAutoFit/>
          </a:bodyPr>
          <a:lstStyle/>
          <a:p>
            <a:pPr marL="620335" lvl="1" indent="-310167" algn="l">
              <a:buFont typeface="Arial"/>
              <a:buChar char="•"/>
            </a:pPr>
            <a:r>
              <a:rPr lang="en-US" sz="3600">
                <a:solidFill>
                  <a:srgbClr val="000000"/>
                </a:solidFill>
                <a:latin typeface="DM Sans"/>
                <a:ea typeface="DM Sans"/>
                <a:cs typeface="DM Sans"/>
                <a:sym typeface="DM Sans"/>
              </a:rPr>
              <a:t>The remote-controlled pesticide sprayer car was successfully developed using the ESP32 microcontroller.</a:t>
            </a:r>
          </a:p>
          <a:p>
            <a:pPr marL="310168" lvl="1" algn="l"/>
            <a:endParaRPr lang="en-US" sz="3600">
              <a:solidFill>
                <a:srgbClr val="000000"/>
              </a:solidFill>
              <a:latin typeface="DM Sans"/>
              <a:ea typeface="DM Sans"/>
              <a:cs typeface="DM Sans"/>
              <a:sym typeface="DM Sans"/>
            </a:endParaRPr>
          </a:p>
          <a:p>
            <a:pPr algn="l"/>
            <a:endParaRPr lang="en-US" sz="3600">
              <a:solidFill>
                <a:srgbClr val="000000"/>
              </a:solidFill>
              <a:latin typeface="DM Sans"/>
              <a:ea typeface="DM Sans"/>
              <a:cs typeface="DM Sans"/>
              <a:sym typeface="DM Sans"/>
            </a:endParaRPr>
          </a:p>
          <a:p>
            <a:pPr marL="620335" lvl="1" indent="-310167" algn="l">
              <a:buFont typeface="Arial"/>
              <a:buChar char="•"/>
            </a:pPr>
            <a:r>
              <a:rPr lang="en-US" sz="3600">
                <a:solidFill>
                  <a:srgbClr val="000000"/>
                </a:solidFill>
                <a:latin typeface="DM Sans"/>
                <a:ea typeface="DM Sans"/>
                <a:cs typeface="DM Sans"/>
                <a:sym typeface="DM Sans"/>
              </a:rPr>
              <a:t>Field testing showed that the system can spray up to 30 cm consistently under standard conditions.</a:t>
            </a:r>
          </a:p>
          <a:p>
            <a:pPr marL="310168" lvl="1" algn="l"/>
            <a:endParaRPr lang="en-US" sz="3600">
              <a:solidFill>
                <a:srgbClr val="000000"/>
              </a:solidFill>
              <a:latin typeface="DM Sans"/>
              <a:ea typeface="DM Sans"/>
              <a:cs typeface="DM Sans"/>
              <a:sym typeface="DM Sans"/>
            </a:endParaRPr>
          </a:p>
          <a:p>
            <a:pPr algn="l"/>
            <a:endParaRPr lang="en-US" sz="3600">
              <a:solidFill>
                <a:srgbClr val="000000"/>
              </a:solidFill>
              <a:latin typeface="DM Sans"/>
              <a:ea typeface="DM Sans"/>
              <a:cs typeface="DM Sans"/>
              <a:sym typeface="DM Sans"/>
            </a:endParaRPr>
          </a:p>
          <a:p>
            <a:pPr marL="620335" lvl="1" indent="-310167" algn="l">
              <a:buFont typeface="Arial"/>
              <a:buChar char="•"/>
            </a:pPr>
            <a:r>
              <a:rPr lang="en-US" sz="3600">
                <a:solidFill>
                  <a:srgbClr val="000000"/>
                </a:solidFill>
                <a:latin typeface="DM Sans"/>
                <a:ea typeface="DM Sans"/>
                <a:cs typeface="DM Sans"/>
                <a:sym typeface="DM Sans"/>
              </a:rPr>
              <a:t>The car responded smoothly to remote commands, allowing operators to control movement and spraying direction from a safe distance.</a:t>
            </a:r>
          </a:p>
          <a:p>
            <a:pPr algn="l"/>
            <a:endParaRPr lang="en-US" sz="3600">
              <a:solidFill>
                <a:srgbClr val="000000"/>
              </a:solidFill>
              <a:latin typeface="DM Sans"/>
              <a:ea typeface="DM Sans"/>
              <a:cs typeface="DM Sans"/>
              <a:sym typeface="DM Sans"/>
            </a:endParaRPr>
          </a:p>
        </p:txBody>
      </p:sp>
      <p:sp>
        <p:nvSpPr>
          <p:cNvPr id="4" name="AutoShape 4"/>
          <p:cNvSpPr/>
          <p:nvPr/>
        </p:nvSpPr>
        <p:spPr>
          <a:xfrm flipV="1">
            <a:off x="33287" y="2619154"/>
            <a:ext cx="1828800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0E682-540A-EACC-D349-F188195F464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868BE4A-F9F5-D7F5-5653-63FED465A578}"/>
              </a:ext>
            </a:extLst>
          </p:cNvPr>
          <p:cNvSpPr txBox="1"/>
          <p:nvPr/>
        </p:nvSpPr>
        <p:spPr>
          <a:xfrm>
            <a:off x="3340376" y="1181100"/>
            <a:ext cx="11607249" cy="1060451"/>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Limitations</a:t>
            </a:r>
          </a:p>
        </p:txBody>
      </p:sp>
      <p:sp>
        <p:nvSpPr>
          <p:cNvPr id="3" name="TextBox 3">
            <a:extLst>
              <a:ext uri="{FF2B5EF4-FFF2-40B4-BE49-F238E27FC236}">
                <a16:creationId xmlns:a16="http://schemas.microsoft.com/office/drawing/2014/main" id="{037F8538-2B6B-01B6-3904-DD282B2B1056}"/>
              </a:ext>
            </a:extLst>
          </p:cNvPr>
          <p:cNvSpPr txBox="1"/>
          <p:nvPr/>
        </p:nvSpPr>
        <p:spPr>
          <a:xfrm>
            <a:off x="2286000" y="3573542"/>
            <a:ext cx="15035077" cy="5539978"/>
          </a:xfrm>
          <a:prstGeom prst="rect">
            <a:avLst/>
          </a:prstGeom>
        </p:spPr>
        <p:txBody>
          <a:bodyPr lIns="0" tIns="0" rIns="0" bIns="0" rtlCol="0" anchor="t">
            <a:spAutoFit/>
          </a:bodyPr>
          <a:lstStyle/>
          <a:p>
            <a:pPr algn="l"/>
            <a:r>
              <a:rPr lang="en-US" sz="4000" b="1">
                <a:solidFill>
                  <a:srgbClr val="000000"/>
                </a:solidFill>
                <a:latin typeface="Aptos Narrow" panose="020B0004020202020204" pitchFamily="34" charset="0"/>
                <a:ea typeface="DM Sans"/>
                <a:cs typeface="DM Sans"/>
                <a:sym typeface="DM Sans"/>
              </a:rPr>
              <a:t>Reduced Speed:</a:t>
            </a:r>
          </a:p>
          <a:p>
            <a:pPr marL="737193" lvl="1" indent="-368596" algn="l">
              <a:buFont typeface="Arial"/>
              <a:buChar char="•"/>
            </a:pPr>
            <a:r>
              <a:rPr lang="en-US" sz="4000">
                <a:solidFill>
                  <a:srgbClr val="000000"/>
                </a:solidFill>
                <a:latin typeface="Aptos Narrow" panose="020B0004020202020204" pitchFamily="34" charset="0"/>
                <a:ea typeface="DM Sans"/>
                <a:cs typeface="DM Sans"/>
                <a:sym typeface="DM Sans"/>
              </a:rPr>
              <a:t> Spraying requires slower movement, lowering efficiency.</a:t>
            </a:r>
          </a:p>
          <a:p>
            <a:pPr algn="l"/>
            <a:endParaRPr lang="en-US" sz="4000">
              <a:solidFill>
                <a:srgbClr val="000000"/>
              </a:solidFill>
              <a:latin typeface="Aptos Narrow" panose="020B0004020202020204" pitchFamily="34" charset="0"/>
              <a:ea typeface="DM Sans"/>
              <a:cs typeface="DM Sans"/>
              <a:sym typeface="DM Sans"/>
            </a:endParaRPr>
          </a:p>
          <a:p>
            <a:pPr algn="l"/>
            <a:r>
              <a:rPr lang="en-US" sz="4000" b="1">
                <a:solidFill>
                  <a:srgbClr val="000000"/>
                </a:solidFill>
                <a:latin typeface="Aptos Narrow" panose="020B0004020202020204" pitchFamily="34" charset="0"/>
                <a:ea typeface="DM Sans"/>
                <a:cs typeface="DM Sans"/>
                <a:sym typeface="DM Sans"/>
              </a:rPr>
              <a:t>Low Capacity:</a:t>
            </a:r>
          </a:p>
          <a:p>
            <a:pPr marL="737193" lvl="1" indent="-368596" algn="l">
              <a:buFont typeface="Arial"/>
              <a:buChar char="•"/>
            </a:pPr>
            <a:r>
              <a:rPr lang="en-US" sz="4000">
                <a:solidFill>
                  <a:srgbClr val="000000"/>
                </a:solidFill>
                <a:latin typeface="Aptos Narrow" panose="020B0004020202020204" pitchFamily="34" charset="0"/>
                <a:ea typeface="DM Sans"/>
                <a:cs typeface="DM Sans"/>
                <a:sym typeface="DM Sans"/>
              </a:rPr>
              <a:t> Small spray tank due to short pump wire limits usage time.</a:t>
            </a:r>
          </a:p>
          <a:p>
            <a:pPr algn="l"/>
            <a:endParaRPr lang="en-US" sz="4000">
              <a:solidFill>
                <a:srgbClr val="000000"/>
              </a:solidFill>
              <a:latin typeface="Aptos Narrow" panose="020B0004020202020204" pitchFamily="34" charset="0"/>
              <a:ea typeface="DM Sans"/>
              <a:cs typeface="DM Sans"/>
              <a:sym typeface="DM Sans"/>
            </a:endParaRPr>
          </a:p>
          <a:p>
            <a:pPr algn="l"/>
            <a:r>
              <a:rPr lang="en-US" sz="4000" b="1">
                <a:solidFill>
                  <a:srgbClr val="000000"/>
                </a:solidFill>
                <a:latin typeface="Aptos Narrow" panose="020B0004020202020204" pitchFamily="34" charset="0"/>
                <a:ea typeface="DM Sans"/>
                <a:cs typeface="DM Sans"/>
                <a:sym typeface="DM Sans"/>
              </a:rPr>
              <a:t>Limited Coverage:</a:t>
            </a:r>
          </a:p>
          <a:p>
            <a:pPr marL="737193" lvl="1" indent="-368596" algn="l">
              <a:buFont typeface="Arial"/>
              <a:buChar char="•"/>
            </a:pPr>
            <a:r>
              <a:rPr lang="en-US" sz="4000">
                <a:solidFill>
                  <a:srgbClr val="000000"/>
                </a:solidFill>
                <a:latin typeface="Aptos Narrow" panose="020B0004020202020204" pitchFamily="34" charset="0"/>
                <a:ea typeface="DM Sans"/>
                <a:cs typeface="DM Sans"/>
                <a:sym typeface="DM Sans"/>
              </a:rPr>
              <a:t> Best suited for small plots; not ideal for larger farms without upgrades.</a:t>
            </a:r>
          </a:p>
          <a:p>
            <a:pPr algn="l"/>
            <a:endParaRPr lang="en-US" sz="4000">
              <a:solidFill>
                <a:srgbClr val="000000"/>
              </a:solidFill>
              <a:latin typeface="Aptos Narrow" panose="020B0004020202020204" pitchFamily="34" charset="0"/>
              <a:ea typeface="DM Sans"/>
              <a:cs typeface="DM Sans"/>
              <a:sym typeface="DM Sans"/>
            </a:endParaRPr>
          </a:p>
        </p:txBody>
      </p:sp>
      <p:sp>
        <p:nvSpPr>
          <p:cNvPr id="4" name="AutoShape 4">
            <a:extLst>
              <a:ext uri="{FF2B5EF4-FFF2-40B4-BE49-F238E27FC236}">
                <a16:creationId xmlns:a16="http://schemas.microsoft.com/office/drawing/2014/main" id="{1C972F24-27F6-6740-33FD-257BADB3D442}"/>
              </a:ext>
            </a:extLst>
          </p:cNvPr>
          <p:cNvSpPr/>
          <p:nvPr/>
        </p:nvSpPr>
        <p:spPr>
          <a:xfrm flipV="1">
            <a:off x="33287" y="2619154"/>
            <a:ext cx="18288000" cy="0"/>
          </a:xfrm>
          <a:prstGeom prst="line">
            <a:avLst/>
          </a:prstGeom>
          <a:ln w="38100" cap="flat">
            <a:solidFill>
              <a:srgbClr val="00000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2910455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D81F5-3E92-62AC-A2B7-8A05B637792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31AB1CB-56BA-8883-D21E-9173CFD3D475}"/>
              </a:ext>
            </a:extLst>
          </p:cNvPr>
          <p:cNvSpPr txBox="1"/>
          <p:nvPr/>
        </p:nvSpPr>
        <p:spPr>
          <a:xfrm>
            <a:off x="3340376" y="1181100"/>
            <a:ext cx="11607249" cy="1060451"/>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Future Scope</a:t>
            </a:r>
          </a:p>
        </p:txBody>
      </p:sp>
      <p:sp>
        <p:nvSpPr>
          <p:cNvPr id="3" name="TextBox 3">
            <a:extLst>
              <a:ext uri="{FF2B5EF4-FFF2-40B4-BE49-F238E27FC236}">
                <a16:creationId xmlns:a16="http://schemas.microsoft.com/office/drawing/2014/main" id="{FE3D119B-F2E0-E0DF-4541-73AAE2C78A25}"/>
              </a:ext>
            </a:extLst>
          </p:cNvPr>
          <p:cNvSpPr txBox="1"/>
          <p:nvPr/>
        </p:nvSpPr>
        <p:spPr>
          <a:xfrm>
            <a:off x="1295400" y="3019618"/>
            <a:ext cx="16018652" cy="7386638"/>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1" i="0" u="none" strike="noStrike" cap="none" normalizeH="0" baseline="0">
                <a:ln>
                  <a:noFill/>
                </a:ln>
                <a:solidFill>
                  <a:schemeClr val="tx1"/>
                </a:solidFill>
                <a:effectLst/>
                <a:latin typeface="Aptos Narrow" panose="020B0004020202020204" pitchFamily="34" charset="0"/>
              </a:rPr>
              <a:t>Autonomous Navigation:</a:t>
            </a:r>
            <a:br>
              <a:rPr kumimoji="0" lang="en-US" altLang="en-US" sz="4000" b="0" i="0" u="none" strike="noStrike" cap="none" normalizeH="0" baseline="0">
                <a:ln>
                  <a:noFill/>
                </a:ln>
                <a:solidFill>
                  <a:schemeClr val="tx1"/>
                </a:solidFill>
                <a:effectLst/>
                <a:latin typeface="Aptos Narrow" panose="020B0004020202020204" pitchFamily="34" charset="0"/>
              </a:rPr>
            </a:br>
            <a:r>
              <a:rPr kumimoji="0" lang="en-US" altLang="en-US" sz="4000" b="0" i="0" u="none" strike="noStrike" cap="none" normalizeH="0" baseline="0">
                <a:ln>
                  <a:noFill/>
                </a:ln>
                <a:solidFill>
                  <a:schemeClr val="tx1"/>
                </a:solidFill>
                <a:effectLst/>
                <a:latin typeface="Aptos Narrow" panose="020B0004020202020204" pitchFamily="34" charset="0"/>
              </a:rPr>
              <a:t>Implement GPS or sensor-based path planning for fully automated spraying without manual control.</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a:ln>
                <a:noFill/>
              </a:ln>
              <a:solidFill>
                <a:schemeClr val="tx1"/>
              </a:solidFill>
              <a:effectLst/>
              <a:latin typeface="Aptos Narrow"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1" i="0" u="none" strike="noStrike" cap="none" normalizeH="0" baseline="0">
                <a:ln>
                  <a:noFill/>
                </a:ln>
                <a:solidFill>
                  <a:schemeClr val="tx1"/>
                </a:solidFill>
                <a:effectLst/>
                <a:latin typeface="Aptos Narrow" panose="020B0004020202020204" pitchFamily="34" charset="0"/>
              </a:rPr>
              <a:t>Larger Tank &amp; Pump Upgrade:</a:t>
            </a:r>
            <a:br>
              <a:rPr kumimoji="0" lang="en-US" altLang="en-US" sz="4000" b="0" i="0" u="none" strike="noStrike" cap="none" normalizeH="0" baseline="0">
                <a:ln>
                  <a:noFill/>
                </a:ln>
                <a:solidFill>
                  <a:schemeClr val="tx1"/>
                </a:solidFill>
                <a:effectLst/>
                <a:latin typeface="Aptos Narrow" panose="020B0004020202020204" pitchFamily="34" charset="0"/>
              </a:rPr>
            </a:br>
            <a:r>
              <a:rPr kumimoji="0" lang="en-US" altLang="en-US" sz="4000" b="0" i="0" u="none" strike="noStrike" cap="none" normalizeH="0" baseline="0">
                <a:ln>
                  <a:noFill/>
                </a:ln>
                <a:solidFill>
                  <a:schemeClr val="tx1"/>
                </a:solidFill>
                <a:effectLst/>
                <a:latin typeface="Aptos Narrow" panose="020B0004020202020204" pitchFamily="34" charset="0"/>
              </a:rPr>
              <a:t>Enhance the system with a bigger spray tank and more powerful pump to support larger fields.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4000" b="0" i="0" u="none" strike="noStrike" cap="none" normalizeH="0" baseline="0">
              <a:ln>
                <a:noFill/>
              </a:ln>
              <a:solidFill>
                <a:schemeClr val="tx1"/>
              </a:solidFill>
              <a:effectLst/>
              <a:latin typeface="Aptos Narrow"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1" i="0" u="none" strike="noStrike" cap="none" normalizeH="0" baseline="0">
                <a:ln>
                  <a:noFill/>
                </a:ln>
                <a:solidFill>
                  <a:schemeClr val="tx1"/>
                </a:solidFill>
                <a:effectLst/>
                <a:latin typeface="Aptos Narrow" panose="020B0004020202020204" pitchFamily="34" charset="0"/>
              </a:rPr>
              <a:t>Data Logging &amp; Analysis:</a:t>
            </a:r>
            <a:br>
              <a:rPr kumimoji="0" lang="en-US" altLang="en-US" sz="4000" b="0" i="0" u="none" strike="noStrike" cap="none" normalizeH="0" baseline="0">
                <a:ln>
                  <a:noFill/>
                </a:ln>
                <a:solidFill>
                  <a:schemeClr val="tx1"/>
                </a:solidFill>
                <a:effectLst/>
                <a:latin typeface="Aptos Narrow" panose="020B0004020202020204" pitchFamily="34" charset="0"/>
              </a:rPr>
            </a:br>
            <a:r>
              <a:rPr kumimoji="0" lang="en-US" altLang="en-US" sz="4000" b="0" i="0" u="none" strike="noStrike" cap="none" normalizeH="0" baseline="0">
                <a:ln>
                  <a:noFill/>
                </a:ln>
                <a:solidFill>
                  <a:schemeClr val="tx1"/>
                </a:solidFill>
                <a:effectLst/>
                <a:latin typeface="Aptos Narrow" panose="020B0004020202020204" pitchFamily="34" charset="0"/>
              </a:rPr>
              <a:t>Integrate app-based tracking of spray coverage, battery usage, and performance for future optimization.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a:ln>
                <a:noFill/>
              </a:ln>
              <a:solidFill>
                <a:schemeClr val="tx1"/>
              </a:solidFill>
              <a:effectLst/>
              <a:latin typeface="Aptos Narrow" panose="020B0004020202020204" pitchFamily="34" charset="0"/>
            </a:endParaRPr>
          </a:p>
        </p:txBody>
      </p:sp>
      <p:sp>
        <p:nvSpPr>
          <p:cNvPr id="4" name="AutoShape 4">
            <a:extLst>
              <a:ext uri="{FF2B5EF4-FFF2-40B4-BE49-F238E27FC236}">
                <a16:creationId xmlns:a16="http://schemas.microsoft.com/office/drawing/2014/main" id="{9BB2C1B6-A86B-8D4C-2F43-7962A7C1D884}"/>
              </a:ext>
            </a:extLst>
          </p:cNvPr>
          <p:cNvSpPr/>
          <p:nvPr/>
        </p:nvSpPr>
        <p:spPr>
          <a:xfrm flipV="1">
            <a:off x="0" y="2619154"/>
            <a:ext cx="18288000" cy="0"/>
          </a:xfrm>
          <a:prstGeom prst="line">
            <a:avLst/>
          </a:prstGeom>
          <a:ln w="38100" cap="flat">
            <a:solidFill>
              <a:srgbClr val="00000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1029989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7D955-0720-4C23-CB71-71E62067A31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A3A08FE-854B-B673-BD82-5ED0F48975C3}"/>
              </a:ext>
            </a:extLst>
          </p:cNvPr>
          <p:cNvSpPr txBox="1"/>
          <p:nvPr/>
        </p:nvSpPr>
        <p:spPr>
          <a:xfrm>
            <a:off x="3340376" y="1181100"/>
            <a:ext cx="11607249" cy="1060451"/>
          </a:xfrm>
          <a:prstGeom prst="rect">
            <a:avLst/>
          </a:prstGeom>
        </p:spPr>
        <p:txBody>
          <a:bodyPr lIns="0" tIns="0" rIns="0" bIns="0" rtlCol="0" anchor="t">
            <a:spAutoFit/>
          </a:bodyPr>
          <a:lstStyle/>
          <a:p>
            <a:pPr algn="ctr">
              <a:lnSpc>
                <a:spcPts val="8000"/>
              </a:lnSpc>
            </a:pPr>
            <a:r>
              <a:rPr lang="en-US" sz="8000">
                <a:solidFill>
                  <a:srgbClr val="000000"/>
                </a:solidFill>
                <a:latin typeface="Noto Serif Display"/>
                <a:ea typeface="Noto Serif Display"/>
                <a:cs typeface="Noto Serif Display"/>
                <a:sym typeface="Noto Serif Display"/>
              </a:rPr>
              <a:t>Conclusion</a:t>
            </a:r>
          </a:p>
        </p:txBody>
      </p:sp>
      <p:sp>
        <p:nvSpPr>
          <p:cNvPr id="3" name="TextBox 3">
            <a:extLst>
              <a:ext uri="{FF2B5EF4-FFF2-40B4-BE49-F238E27FC236}">
                <a16:creationId xmlns:a16="http://schemas.microsoft.com/office/drawing/2014/main" id="{4D5DFE7F-261A-4F85-192B-238F8E06590A}"/>
              </a:ext>
            </a:extLst>
          </p:cNvPr>
          <p:cNvSpPr txBox="1"/>
          <p:nvPr/>
        </p:nvSpPr>
        <p:spPr>
          <a:xfrm>
            <a:off x="1828800" y="4381500"/>
            <a:ext cx="15035077" cy="2769989"/>
          </a:xfrm>
          <a:prstGeom prst="rect">
            <a:avLst/>
          </a:prstGeom>
        </p:spPr>
        <p:txBody>
          <a:bodyPr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a:ln>
                  <a:noFill/>
                </a:ln>
                <a:solidFill>
                  <a:schemeClr val="tx1"/>
                </a:solidFill>
                <a:effectLst/>
                <a:latin typeface="Arial" panose="020B0604020202020204" pitchFamily="34" charset="0"/>
              </a:rPr>
              <a:t>Successfully developed an ESP32-based remote-controlled pesticide sprayer car with consistent 30 cm spray coverage.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a:ln>
                  <a:noFill/>
                </a:ln>
                <a:solidFill>
                  <a:schemeClr val="tx1"/>
                </a:solidFill>
                <a:effectLst/>
                <a:latin typeface="Arial" panose="020B0604020202020204" pitchFamily="34" charset="0"/>
              </a:rPr>
              <a:t>Low power consumption and smooth remote control ensure efficient, safe, and extended field operation.</a:t>
            </a:r>
          </a:p>
        </p:txBody>
      </p:sp>
      <p:sp>
        <p:nvSpPr>
          <p:cNvPr id="4" name="AutoShape 4">
            <a:extLst>
              <a:ext uri="{FF2B5EF4-FFF2-40B4-BE49-F238E27FC236}">
                <a16:creationId xmlns:a16="http://schemas.microsoft.com/office/drawing/2014/main" id="{B70072BC-4847-4A12-790B-F6691670C59A}"/>
              </a:ext>
            </a:extLst>
          </p:cNvPr>
          <p:cNvSpPr/>
          <p:nvPr/>
        </p:nvSpPr>
        <p:spPr>
          <a:xfrm flipV="1">
            <a:off x="33287" y="2619154"/>
            <a:ext cx="18288000" cy="0"/>
          </a:xfrm>
          <a:prstGeom prst="line">
            <a:avLst/>
          </a:prstGeom>
          <a:ln w="38100" cap="flat">
            <a:solidFill>
              <a:srgbClr val="00000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2850239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8E819-6D10-764F-5B20-0A5340D6C34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3C6BC91-AA33-5542-F3DC-7D2F82016711}"/>
              </a:ext>
            </a:extLst>
          </p:cNvPr>
          <p:cNvSpPr/>
          <p:nvPr/>
        </p:nvSpPr>
        <p:spPr>
          <a:xfrm>
            <a:off x="9409489" y="-20515"/>
            <a:ext cx="8878511" cy="1030751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Freeform 11">
            <a:extLst>
              <a:ext uri="{FF2B5EF4-FFF2-40B4-BE49-F238E27FC236}">
                <a16:creationId xmlns:a16="http://schemas.microsoft.com/office/drawing/2014/main" id="{FBEC8F11-00A5-E79D-875F-94AD0544D88A}"/>
              </a:ext>
            </a:extLst>
          </p:cNvPr>
          <p:cNvSpPr/>
          <p:nvPr/>
        </p:nvSpPr>
        <p:spPr>
          <a:xfrm>
            <a:off x="-23446" y="-20517"/>
            <a:ext cx="9472246" cy="5671186"/>
          </a:xfrm>
          <a:custGeom>
            <a:avLst/>
            <a:gdLst/>
            <a:ahLst/>
            <a:cxnLst/>
            <a:rect l="l" t="t" r="r" b="b"/>
            <a:pathLst>
              <a:path w="9735942" h="5671186">
                <a:moveTo>
                  <a:pt x="0" y="0"/>
                </a:moveTo>
                <a:lnTo>
                  <a:pt x="9735942" y="0"/>
                </a:lnTo>
                <a:lnTo>
                  <a:pt x="9735942" y="5671186"/>
                </a:lnTo>
                <a:lnTo>
                  <a:pt x="0" y="5671186"/>
                </a:lnTo>
                <a:lnTo>
                  <a:pt x="0" y="0"/>
                </a:lnTo>
                <a:close/>
              </a:path>
            </a:pathLst>
          </a:custGeom>
          <a:blipFill>
            <a:blip r:embed="rId2"/>
            <a:stretch>
              <a:fillRect l="-3232"/>
            </a:stretch>
          </a:blipFill>
        </p:spPr>
        <p:txBody>
          <a:bodyPr/>
          <a:lstStyle/>
          <a:p>
            <a:endParaRPr lang="en-US"/>
          </a:p>
        </p:txBody>
      </p:sp>
      <p:sp>
        <p:nvSpPr>
          <p:cNvPr id="8" name="TextBox 7">
            <a:extLst>
              <a:ext uri="{FF2B5EF4-FFF2-40B4-BE49-F238E27FC236}">
                <a16:creationId xmlns:a16="http://schemas.microsoft.com/office/drawing/2014/main" id="{CFB6B1B9-0B70-4A70-A207-1101E222ADF2}"/>
              </a:ext>
            </a:extLst>
          </p:cNvPr>
          <p:cNvSpPr txBox="1"/>
          <p:nvPr/>
        </p:nvSpPr>
        <p:spPr>
          <a:xfrm>
            <a:off x="9448800" y="4351425"/>
            <a:ext cx="9104690" cy="1563633"/>
          </a:xfrm>
          <a:prstGeom prst="rect">
            <a:avLst/>
          </a:prstGeom>
          <a:noFill/>
        </p:spPr>
        <p:txBody>
          <a:bodyPr wrap="square">
            <a:spAutoFit/>
          </a:bodyPr>
          <a:lstStyle/>
          <a:p>
            <a:pPr algn="ctr">
              <a:lnSpc>
                <a:spcPts val="12000"/>
              </a:lnSpc>
            </a:pPr>
            <a:r>
              <a:rPr lang="en-US" sz="9600">
                <a:solidFill>
                  <a:srgbClr val="FFFFFF"/>
                </a:solidFill>
                <a:latin typeface="Noto Serif Display"/>
                <a:ea typeface="Noto Serif Display"/>
                <a:cs typeface="Noto Serif Display"/>
                <a:sym typeface="Noto Serif Display"/>
              </a:rPr>
              <a:t> Thank You</a:t>
            </a:r>
          </a:p>
        </p:txBody>
      </p:sp>
      <p:pic>
        <p:nvPicPr>
          <p:cNvPr id="7" name="Picture 6" descr="A red and yellow toy car&#10;&#10;AI-generated content may be incorrect.">
            <a:extLst>
              <a:ext uri="{FF2B5EF4-FFF2-40B4-BE49-F238E27FC236}">
                <a16:creationId xmlns:a16="http://schemas.microsoft.com/office/drawing/2014/main" id="{F956FDDA-F479-26CB-4DC9-AD6240350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6" y="5181599"/>
            <a:ext cx="9472246" cy="5143501"/>
          </a:xfrm>
          <a:prstGeom prst="rect">
            <a:avLst/>
          </a:prstGeom>
        </p:spPr>
      </p:pic>
    </p:spTree>
    <p:extLst>
      <p:ext uri="{BB962C8B-B14F-4D97-AF65-F5344CB8AC3E}">
        <p14:creationId xmlns:p14="http://schemas.microsoft.com/office/powerpoint/2010/main" val="2674859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39662" y="3672840"/>
            <a:ext cx="7678818" cy="4546564"/>
            <a:chOff x="0" y="0"/>
            <a:chExt cx="10238423" cy="6062086"/>
          </a:xfrm>
        </p:grpSpPr>
        <p:pic>
          <p:nvPicPr>
            <p:cNvPr id="3" name="Picture 3"/>
            <p:cNvPicPr>
              <a:picLocks noChangeAspect="1"/>
            </p:cNvPicPr>
            <p:nvPr/>
          </p:nvPicPr>
          <p:blipFill>
            <a:blip r:embed="rId3"/>
            <a:srcRect t="14010" b="14010"/>
            <a:stretch>
              <a:fillRect/>
            </a:stretch>
          </p:blipFill>
          <p:spPr>
            <a:xfrm>
              <a:off x="0" y="0"/>
              <a:ext cx="10238423" cy="6062086"/>
            </a:xfrm>
            <a:prstGeom prst="rect">
              <a:avLst/>
            </a:prstGeom>
          </p:spPr>
        </p:pic>
      </p:grpSp>
      <p:grpSp>
        <p:nvGrpSpPr>
          <p:cNvPr id="4" name="Group 4"/>
          <p:cNvGrpSpPr/>
          <p:nvPr/>
        </p:nvGrpSpPr>
        <p:grpSpPr>
          <a:xfrm rot="5400000">
            <a:off x="7832726" y="-7832725"/>
            <a:ext cx="2241551" cy="17907001"/>
            <a:chOff x="0" y="0"/>
            <a:chExt cx="590367" cy="4816593"/>
          </a:xfrm>
          <a:solidFill>
            <a:schemeClr val="accent3">
              <a:lumMod val="40000"/>
              <a:lumOff val="60000"/>
            </a:schemeClr>
          </a:solidFill>
        </p:grpSpPr>
        <p:sp>
          <p:nvSpPr>
            <p:cNvPr id="5" name="Freeform 5"/>
            <p:cNvSpPr/>
            <p:nvPr/>
          </p:nvSpPr>
          <p:spPr>
            <a:xfrm>
              <a:off x="0" y="0"/>
              <a:ext cx="590367" cy="4816592"/>
            </a:xfrm>
            <a:custGeom>
              <a:avLst/>
              <a:gdLst/>
              <a:ahLst/>
              <a:cxnLst/>
              <a:rect l="l" t="t" r="r" b="b"/>
              <a:pathLst>
                <a:path w="590367" h="4816592">
                  <a:moveTo>
                    <a:pt x="0" y="0"/>
                  </a:moveTo>
                  <a:lnTo>
                    <a:pt x="590367" y="0"/>
                  </a:lnTo>
                  <a:lnTo>
                    <a:pt x="590367" y="4816592"/>
                  </a:lnTo>
                  <a:lnTo>
                    <a:pt x="0" y="4816592"/>
                  </a:lnTo>
                  <a:close/>
                </a:path>
              </a:pathLst>
            </a:custGeom>
            <a:grpFill/>
          </p:spPr>
          <p:txBody>
            <a:bodyPr/>
            <a:lstStyle/>
            <a:p>
              <a:endParaRPr lang="en-US"/>
            </a:p>
          </p:txBody>
        </p:sp>
        <p:sp>
          <p:nvSpPr>
            <p:cNvPr id="6" name="TextBox 6"/>
            <p:cNvSpPr txBox="1"/>
            <p:nvPr/>
          </p:nvSpPr>
          <p:spPr>
            <a:xfrm>
              <a:off x="0" y="-104775"/>
              <a:ext cx="590367" cy="4921368"/>
            </a:xfrm>
            <a:prstGeom prst="rect">
              <a:avLst/>
            </a:prstGeom>
            <a:grpFill/>
          </p:spPr>
          <p:txBody>
            <a:bodyPr lIns="50800" tIns="50800" rIns="50800" bIns="50800" rtlCol="0" anchor="ctr"/>
            <a:lstStyle/>
            <a:p>
              <a:pPr algn="ctr">
                <a:lnSpc>
                  <a:spcPts val="3640"/>
                </a:lnSpc>
              </a:pPr>
              <a:endParaRPr/>
            </a:p>
          </p:txBody>
        </p:sp>
      </p:grpSp>
      <p:grpSp>
        <p:nvGrpSpPr>
          <p:cNvPr id="7" name="Group 7"/>
          <p:cNvGrpSpPr/>
          <p:nvPr/>
        </p:nvGrpSpPr>
        <p:grpSpPr>
          <a:xfrm>
            <a:off x="913014" y="3216509"/>
            <a:ext cx="9063543" cy="5626346"/>
            <a:chOff x="-1848" y="-143621"/>
            <a:chExt cx="12084723" cy="7501794"/>
          </a:xfrm>
        </p:grpSpPr>
        <p:sp>
          <p:nvSpPr>
            <p:cNvPr id="8" name="TextBox 8"/>
            <p:cNvSpPr txBox="1"/>
            <p:nvPr/>
          </p:nvSpPr>
          <p:spPr>
            <a:xfrm>
              <a:off x="-1848" y="-143621"/>
              <a:ext cx="12082876" cy="2804187"/>
            </a:xfrm>
            <a:prstGeom prst="rect">
              <a:avLst/>
            </a:prstGeom>
          </p:spPr>
          <p:txBody>
            <a:bodyPr lIns="0" tIns="0" rIns="0" bIns="0" rtlCol="0" anchor="t">
              <a:spAutoFit/>
            </a:bodyPr>
            <a:lstStyle/>
            <a:p>
              <a:pPr marL="457200" indent="-457200" algn="l">
                <a:lnSpc>
                  <a:spcPts val="4126"/>
                </a:lnSpc>
                <a:buFont typeface="Arial" panose="020B0604020202020204" pitchFamily="34" charset="0"/>
                <a:buChar char="•"/>
              </a:pPr>
              <a:r>
                <a:rPr lang="en-US" sz="3000">
                  <a:latin typeface="Sindbad" panose="020B0604020202020204" charset="-78"/>
                  <a:ea typeface="Tahoma" panose="020B0604030504040204" pitchFamily="34" charset="0"/>
                  <a:cs typeface="Sindbad" panose="020B0604020202020204" charset="-78"/>
                </a:rPr>
                <a:t>Pesticides can cause neurotoxicity, carcinogenicity, and endocrine disruption—depending on the active compounds and exposure levels on humans [1].</a:t>
              </a:r>
              <a:endParaRPr lang="en-US" sz="3000">
                <a:solidFill>
                  <a:srgbClr val="000000"/>
                </a:solidFill>
                <a:latin typeface="Sindbad" panose="020B0604020202020204" charset="-78"/>
                <a:ea typeface="Tahoma" panose="020B0604030504040204" pitchFamily="34" charset="0"/>
                <a:cs typeface="Sindbad" panose="020B0604020202020204" charset="-78"/>
                <a:sym typeface="Sindbad"/>
              </a:endParaRPr>
            </a:p>
          </p:txBody>
        </p:sp>
        <p:sp>
          <p:nvSpPr>
            <p:cNvPr id="9" name="TextBox 9"/>
            <p:cNvSpPr txBox="1"/>
            <p:nvPr/>
          </p:nvSpPr>
          <p:spPr>
            <a:xfrm>
              <a:off x="-1" y="2921695"/>
              <a:ext cx="12082876" cy="2087675"/>
            </a:xfrm>
            <a:prstGeom prst="rect">
              <a:avLst/>
            </a:prstGeom>
          </p:spPr>
          <p:txBody>
            <a:bodyPr lIns="0" tIns="0" rIns="0" bIns="0" rtlCol="0" anchor="t">
              <a:spAutoFit/>
            </a:bodyPr>
            <a:lstStyle/>
            <a:p>
              <a:pPr algn="l">
                <a:lnSpc>
                  <a:spcPts val="4126"/>
                </a:lnSpc>
              </a:pPr>
              <a:r>
                <a:rPr lang="en-US" sz="3000">
                  <a:solidFill>
                    <a:srgbClr val="000000"/>
                  </a:solidFill>
                  <a:latin typeface="Sindbad"/>
                  <a:ea typeface="Sindbad"/>
                  <a:cs typeface="Sindbad"/>
                  <a:sym typeface="Sindbad"/>
                </a:rPr>
                <a:t>•   Manual methods are labor-intensive and inefficient    for large fields</a:t>
              </a:r>
            </a:p>
            <a:p>
              <a:pPr algn="l">
                <a:lnSpc>
                  <a:spcPts val="4126"/>
                </a:lnSpc>
              </a:pPr>
              <a:endParaRPr lang="en-US" sz="3000">
                <a:solidFill>
                  <a:srgbClr val="000000"/>
                </a:solidFill>
                <a:latin typeface="Sindbad"/>
                <a:ea typeface="Sindbad"/>
                <a:cs typeface="Sindbad"/>
                <a:sym typeface="Sindbad"/>
              </a:endParaRPr>
            </a:p>
          </p:txBody>
        </p:sp>
        <p:sp>
          <p:nvSpPr>
            <p:cNvPr id="10" name="TextBox 10"/>
            <p:cNvSpPr txBox="1"/>
            <p:nvPr/>
          </p:nvSpPr>
          <p:spPr>
            <a:xfrm>
              <a:off x="-1" y="5270499"/>
              <a:ext cx="12082876" cy="2087674"/>
            </a:xfrm>
            <a:prstGeom prst="rect">
              <a:avLst/>
            </a:prstGeom>
          </p:spPr>
          <p:txBody>
            <a:bodyPr lIns="0" tIns="0" rIns="0" bIns="0" rtlCol="0" anchor="t">
              <a:spAutoFit/>
            </a:bodyPr>
            <a:lstStyle/>
            <a:p>
              <a:pPr algn="l">
                <a:lnSpc>
                  <a:spcPts val="4126"/>
                </a:lnSpc>
              </a:pPr>
              <a:r>
                <a:rPr lang="en-US" sz="3000">
                  <a:solidFill>
                    <a:srgbClr val="000000"/>
                  </a:solidFill>
                  <a:latin typeface="Sindbad"/>
                  <a:ea typeface="Sindbad"/>
                  <a:cs typeface="Sindbad"/>
                  <a:sym typeface="Sindbad"/>
                </a:rPr>
                <a:t>•    IoT-based solutions like ESP32 offer smart, safe, and precise control</a:t>
              </a:r>
            </a:p>
            <a:p>
              <a:pPr algn="l">
                <a:lnSpc>
                  <a:spcPts val="4126"/>
                </a:lnSpc>
              </a:pPr>
              <a:endParaRPr lang="en-US" sz="3000">
                <a:solidFill>
                  <a:srgbClr val="000000"/>
                </a:solidFill>
                <a:latin typeface="Sindbad"/>
                <a:ea typeface="Sindbad"/>
                <a:cs typeface="Sindbad"/>
                <a:sym typeface="Sindbad"/>
              </a:endParaRPr>
            </a:p>
          </p:txBody>
        </p:sp>
      </p:grpSp>
      <p:sp>
        <p:nvSpPr>
          <p:cNvPr id="11" name="TextBox 11"/>
          <p:cNvSpPr txBox="1"/>
          <p:nvPr/>
        </p:nvSpPr>
        <p:spPr>
          <a:xfrm>
            <a:off x="1028700" y="1181100"/>
            <a:ext cx="9452941" cy="1060451"/>
          </a:xfrm>
          <a:prstGeom prst="rect">
            <a:avLst/>
          </a:prstGeom>
        </p:spPr>
        <p:txBody>
          <a:bodyPr lIns="0" tIns="0" rIns="0" bIns="0" rtlCol="0" anchor="t">
            <a:spAutoFit/>
          </a:bodyPr>
          <a:lstStyle/>
          <a:p>
            <a:pPr algn="l">
              <a:lnSpc>
                <a:spcPts val="8000"/>
              </a:lnSpc>
            </a:pPr>
            <a:r>
              <a:rPr lang="en-US" sz="8000">
                <a:solidFill>
                  <a:srgbClr val="000000"/>
                </a:solidFill>
                <a:latin typeface="Noto Serif Display"/>
                <a:ea typeface="Noto Serif Display"/>
                <a:cs typeface="Noto Serif Display"/>
                <a:sym typeface="Noto Serif Display"/>
              </a:rPr>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A76A6-13B9-EE35-F39D-CAC437C9C17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55F4073-6872-2800-D6B4-B7CB1BEABDAE}"/>
              </a:ext>
            </a:extLst>
          </p:cNvPr>
          <p:cNvSpPr>
            <a:spLocks noChangeArrowheads="1"/>
          </p:cNvSpPr>
          <p:nvPr/>
        </p:nvSpPr>
        <p:spPr bwMode="auto">
          <a:xfrm>
            <a:off x="533400" y="3042167"/>
            <a:ext cx="1722120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400" b="0" i="0" u="none" strike="noStrike" baseline="0">
              <a:latin typeface="Times New Roman" panose="02020603050405020304" pitchFamily="18" charset="0"/>
            </a:endParaRPr>
          </a:p>
          <a:p>
            <a:pPr marL="514350" indent="-514350">
              <a:buAutoNum type="arabicPeriod"/>
            </a:pPr>
            <a:r>
              <a:rPr lang="en-US" sz="2400"/>
              <a:t>A. N. Babu et al., “Internet of Things (IoT) based Pesticide Spraying Robot – A Revolution in Smart Farming,” Indian Journal of Science and Technology, vol. 16, no. 22, pp. 1676–1681, June 2023, </a:t>
            </a:r>
            <a:r>
              <a:rPr lang="en-US" sz="2400">
                <a:hlinkClick r:id="rId2"/>
              </a:rPr>
              <a:t>https://doi.org/10.17485/IJST/v16i22.926</a:t>
            </a:r>
            <a:endParaRPr lang="en-US" sz="2400"/>
          </a:p>
          <a:p>
            <a:pPr marL="514350" indent="-514350">
              <a:buAutoNum type="arabicPeriod"/>
            </a:pPr>
            <a:endParaRPr lang="en-US" sz="2400"/>
          </a:p>
          <a:p>
            <a:pPr marL="514350" indent="-514350">
              <a:buAutoNum type="arabicPeriod"/>
            </a:pPr>
            <a:r>
              <a:rPr lang="en-US" sz="2400"/>
              <a:t>S. T. Ayyagari et al., “Design and fabrication of solar powered remote controlled all terrain sprayer and mower robot,” </a:t>
            </a:r>
            <a:r>
              <a:rPr lang="en-US" sz="2400" i="1"/>
              <a:t>arXiv preprint</a:t>
            </a:r>
            <a:r>
              <a:rPr lang="en-US" sz="2400"/>
              <a:t>, vol. arXiv:2106.05236, June 2021, </a:t>
            </a:r>
            <a:r>
              <a:rPr lang="en-US" sz="2400">
                <a:hlinkClick r:id="rId3"/>
              </a:rPr>
              <a:t>https://doi.org/10.48550/arXiv.2106.05236</a:t>
            </a:r>
            <a:r>
              <a:rPr lang="en-US" sz="2400"/>
              <a:t>.</a:t>
            </a:r>
          </a:p>
          <a:p>
            <a:pPr marL="514350" indent="-514350">
              <a:buAutoNum type="arabicPeriod"/>
            </a:pPr>
            <a:endParaRPr lang="en-US" sz="2400"/>
          </a:p>
          <a:p>
            <a:r>
              <a:rPr lang="en-US" sz="2400" b="0" i="0" u="none" strike="noStrike" baseline="0">
                <a:solidFill>
                  <a:srgbClr val="000000"/>
                </a:solidFill>
                <a:latin typeface="Times New Roman" panose="02020603050405020304" pitchFamily="18" charset="0"/>
              </a:rPr>
              <a:t>3.    </a:t>
            </a:r>
            <a:r>
              <a:rPr lang="en-US" sz="2400"/>
              <a:t>M. A. Naik et al., “Development of a Telerobotic Target-Specific Pesticide Applicator: An Intervention for Enhanced Safety and   Efficiency,” </a:t>
            </a:r>
            <a:r>
              <a:rPr lang="en-US" sz="2400" i="1"/>
              <a:t>Journal of Field Robotics</a:t>
            </a:r>
            <a:r>
              <a:rPr lang="en-US" sz="2400"/>
              <a:t>, vol. 42, no. 1, pp. 1–23, Feb. 2025, </a:t>
            </a:r>
            <a:r>
              <a:rPr lang="en-US" sz="2400">
                <a:hlinkClick r:id="rId4"/>
              </a:rPr>
              <a:t>https://doi.org/10.1002/rob.22524</a:t>
            </a:r>
            <a:endParaRPr lang="en-US" sz="2400"/>
          </a:p>
          <a:p>
            <a:endParaRPr lang="en-US" sz="2400" b="0" i="0" u="none" strike="noStrike" baseline="0">
              <a:solidFill>
                <a:srgbClr val="000000"/>
              </a:solidFill>
              <a:latin typeface="Times New Roman" panose="02020603050405020304" pitchFamily="18" charset="0"/>
            </a:endParaRPr>
          </a:p>
          <a:p>
            <a:r>
              <a:rPr lang="en-US" sz="2400">
                <a:solidFill>
                  <a:srgbClr val="000000"/>
                </a:solidFill>
                <a:latin typeface="Times New Roman" panose="02020603050405020304" pitchFamily="18" charset="0"/>
              </a:rPr>
              <a:t>4.    </a:t>
            </a:r>
            <a:r>
              <a:rPr lang="en-US" sz="2400"/>
              <a:t>J. F. Kayode et al., “Development of remote-controlled solar-powered pesticide sprayer vehicle,” </a:t>
            </a:r>
            <a:r>
              <a:rPr lang="en-US" sz="2400" i="1"/>
              <a:t>Discover Applied Sciences</a:t>
            </a:r>
            <a:r>
              <a:rPr lang="en-US" sz="2400"/>
              <a:t>, vol. 6, article no. 101, Feb. 2024, </a:t>
            </a:r>
            <a:r>
              <a:rPr lang="en-US" sz="2400">
                <a:hlinkClick r:id="rId4"/>
              </a:rPr>
              <a:t>https://doi.org/10.1002/rob.22524</a:t>
            </a:r>
            <a:r>
              <a:rPr lang="en-US" sz="2400"/>
              <a:t> </a:t>
            </a:r>
          </a:p>
          <a:p>
            <a:endParaRPr lang="en-US" sz="2400" b="0" i="0" u="none" strike="noStrike" baseline="0">
              <a:solidFill>
                <a:srgbClr val="000000"/>
              </a:solidFill>
              <a:latin typeface="Times New Roman" panose="02020603050405020304" pitchFamily="18" charset="0"/>
            </a:endParaRPr>
          </a:p>
          <a:p>
            <a:r>
              <a:rPr lang="en-US" sz="2400">
                <a:solidFill>
                  <a:srgbClr val="000000"/>
                </a:solidFill>
                <a:latin typeface="Times New Roman" panose="02020603050405020304" pitchFamily="18" charset="0"/>
              </a:rPr>
              <a:t>5.</a:t>
            </a:r>
            <a:r>
              <a:rPr lang="en-US" sz="2400"/>
              <a:t>    P. K. C. et al., “Revolutionising Agriculture with Remote-Controlled Automatic Sprayer Machines,” </a:t>
            </a:r>
            <a:r>
              <a:rPr lang="en-US" sz="2400" i="1"/>
              <a:t>Tuijin Jishu/Journal of Propulsion Technology</a:t>
            </a:r>
            <a:r>
              <a:rPr lang="en-US" sz="2400"/>
              <a:t>, vol. 45, no. 1, pp. 4714–4724, Mar. 2024, </a:t>
            </a:r>
            <a:r>
              <a:rPr lang="en-US" sz="2400">
                <a:hlinkClick r:id="rId5"/>
              </a:rPr>
              <a:t>https://doi.org/10.1001/proptech.2024.4714</a:t>
            </a:r>
            <a:r>
              <a:rPr lang="en-US" sz="2400"/>
              <a:t> </a:t>
            </a:r>
            <a:r>
              <a:rPr lang="en-US" sz="2400">
                <a:solidFill>
                  <a:srgbClr val="000000"/>
                </a:solidFill>
                <a:latin typeface="Times New Roman" panose="02020603050405020304" pitchFamily="18" charset="0"/>
              </a:rPr>
              <a:t> </a:t>
            </a:r>
            <a:endParaRPr lang="en-US" sz="2400" b="0" i="0" u="none" strike="noStrike" baseline="0">
              <a:solidFill>
                <a:srgbClr val="000000"/>
              </a:solidFill>
              <a:latin typeface="Times New Roman" panose="02020603050405020304" pitchFamily="18" charset="0"/>
            </a:endParaRPr>
          </a:p>
          <a:p>
            <a:endParaRPr lang="en-US" sz="2400" b="0" i="0" u="none" strike="noStrike" baseline="0">
              <a:solidFill>
                <a:srgbClr val="000000"/>
              </a:solidFill>
              <a:latin typeface="Times New Roman" panose="02020603050405020304" pitchFamily="18" charset="0"/>
            </a:endParaRPr>
          </a:p>
        </p:txBody>
      </p:sp>
      <p:sp>
        <p:nvSpPr>
          <p:cNvPr id="11" name="TextBox 10">
            <a:extLst>
              <a:ext uri="{FF2B5EF4-FFF2-40B4-BE49-F238E27FC236}">
                <a16:creationId xmlns:a16="http://schemas.microsoft.com/office/drawing/2014/main" id="{944731A6-F05A-D4A2-8C8A-A0765613A35C}"/>
              </a:ext>
            </a:extLst>
          </p:cNvPr>
          <p:cNvSpPr txBox="1"/>
          <p:nvPr/>
        </p:nvSpPr>
        <p:spPr>
          <a:xfrm>
            <a:off x="4572000" y="1043871"/>
            <a:ext cx="9144000" cy="1537216"/>
          </a:xfrm>
          <a:prstGeom prst="rect">
            <a:avLst/>
          </a:prstGeom>
          <a:noFill/>
        </p:spPr>
        <p:txBody>
          <a:bodyPr wrap="square">
            <a:spAutoFit/>
          </a:bodyPr>
          <a:lstStyle/>
          <a:p>
            <a:pPr algn="ctr">
              <a:lnSpc>
                <a:spcPts val="12000"/>
              </a:lnSpc>
            </a:pPr>
            <a:r>
              <a:rPr lang="en-US" sz="8800">
                <a:latin typeface="Noto Serif Display"/>
                <a:ea typeface="Noto Serif Display"/>
                <a:cs typeface="Noto Serif Display"/>
                <a:sym typeface="Noto Serif Display"/>
              </a:rPr>
              <a:t>References</a:t>
            </a:r>
          </a:p>
        </p:txBody>
      </p:sp>
    </p:spTree>
    <p:extLst>
      <p:ext uri="{BB962C8B-B14F-4D97-AF65-F5344CB8AC3E}">
        <p14:creationId xmlns:p14="http://schemas.microsoft.com/office/powerpoint/2010/main" val="1459442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868004" y="-7868003"/>
            <a:ext cx="2241551" cy="17977558"/>
            <a:chOff x="0" y="0"/>
            <a:chExt cx="590367" cy="4816593"/>
          </a:xfrm>
          <a:solidFill>
            <a:schemeClr val="accent3">
              <a:lumMod val="40000"/>
              <a:lumOff val="60000"/>
            </a:schemeClr>
          </a:solidFill>
        </p:grpSpPr>
        <p:sp>
          <p:nvSpPr>
            <p:cNvPr id="3" name="Freeform 3"/>
            <p:cNvSpPr/>
            <p:nvPr/>
          </p:nvSpPr>
          <p:spPr>
            <a:xfrm>
              <a:off x="0" y="0"/>
              <a:ext cx="590367" cy="4816592"/>
            </a:xfrm>
            <a:custGeom>
              <a:avLst/>
              <a:gdLst/>
              <a:ahLst/>
              <a:cxnLst/>
              <a:rect l="l" t="t" r="r" b="b"/>
              <a:pathLst>
                <a:path w="590367" h="4816592">
                  <a:moveTo>
                    <a:pt x="0" y="0"/>
                  </a:moveTo>
                  <a:lnTo>
                    <a:pt x="590367" y="0"/>
                  </a:lnTo>
                  <a:lnTo>
                    <a:pt x="590367" y="4816592"/>
                  </a:lnTo>
                  <a:lnTo>
                    <a:pt x="0" y="4816592"/>
                  </a:lnTo>
                  <a:close/>
                </a:path>
              </a:pathLst>
            </a:custGeom>
            <a:grpFill/>
          </p:spPr>
          <p:txBody>
            <a:bodyPr/>
            <a:lstStyle/>
            <a:p>
              <a:endParaRPr lang="en-US"/>
            </a:p>
          </p:txBody>
        </p:sp>
        <p:sp>
          <p:nvSpPr>
            <p:cNvPr id="4" name="TextBox 4"/>
            <p:cNvSpPr txBox="1"/>
            <p:nvPr/>
          </p:nvSpPr>
          <p:spPr>
            <a:xfrm>
              <a:off x="0" y="-104775"/>
              <a:ext cx="590367" cy="4921368"/>
            </a:xfrm>
            <a:prstGeom prst="rect">
              <a:avLst/>
            </a:prstGeom>
            <a:grpFill/>
          </p:spPr>
          <p:txBody>
            <a:bodyPr lIns="50800" tIns="50800" rIns="50800" bIns="50800" rtlCol="0" anchor="ctr"/>
            <a:lstStyle/>
            <a:p>
              <a:pPr algn="ctr">
                <a:lnSpc>
                  <a:spcPts val="3640"/>
                </a:lnSpc>
              </a:pPr>
              <a:endParaRPr/>
            </a:p>
          </p:txBody>
        </p:sp>
      </p:grpSp>
      <p:grpSp>
        <p:nvGrpSpPr>
          <p:cNvPr id="5" name="Group 5"/>
          <p:cNvGrpSpPr/>
          <p:nvPr/>
        </p:nvGrpSpPr>
        <p:grpSpPr>
          <a:xfrm>
            <a:off x="685800" y="3716486"/>
            <a:ext cx="7678818" cy="4546564"/>
            <a:chOff x="0" y="0"/>
            <a:chExt cx="10238423" cy="6062086"/>
          </a:xfrm>
        </p:grpSpPr>
        <p:pic>
          <p:nvPicPr>
            <p:cNvPr id="6" name="Picture 6"/>
            <p:cNvPicPr>
              <a:picLocks noChangeAspect="1"/>
            </p:cNvPicPr>
            <p:nvPr/>
          </p:nvPicPr>
          <p:blipFill>
            <a:blip r:embed="rId3"/>
            <a:srcRect t="2632" b="2632"/>
            <a:stretch>
              <a:fillRect/>
            </a:stretch>
          </p:blipFill>
          <p:spPr>
            <a:xfrm>
              <a:off x="0" y="0"/>
              <a:ext cx="10238423" cy="6062086"/>
            </a:xfrm>
            <a:prstGeom prst="rect">
              <a:avLst/>
            </a:prstGeom>
          </p:spPr>
        </p:pic>
      </p:grpSp>
      <p:sp>
        <p:nvSpPr>
          <p:cNvPr id="7" name="TextBox 7"/>
          <p:cNvSpPr txBox="1"/>
          <p:nvPr/>
        </p:nvSpPr>
        <p:spPr>
          <a:xfrm>
            <a:off x="1028700" y="1181100"/>
            <a:ext cx="9452941" cy="1060451"/>
          </a:xfrm>
          <a:prstGeom prst="rect">
            <a:avLst/>
          </a:prstGeom>
        </p:spPr>
        <p:txBody>
          <a:bodyPr lIns="0" tIns="0" rIns="0" bIns="0" rtlCol="0" anchor="t">
            <a:spAutoFit/>
          </a:bodyPr>
          <a:lstStyle/>
          <a:p>
            <a:pPr algn="l">
              <a:lnSpc>
                <a:spcPts val="8000"/>
              </a:lnSpc>
            </a:pPr>
            <a:r>
              <a:rPr lang="en-US" sz="8000">
                <a:solidFill>
                  <a:srgbClr val="000000"/>
                </a:solidFill>
                <a:latin typeface="Noto Serif Display"/>
                <a:ea typeface="Noto Serif Display"/>
                <a:cs typeface="Noto Serif Display"/>
                <a:sym typeface="Noto Serif Display"/>
              </a:rPr>
              <a:t>Introduction</a:t>
            </a:r>
          </a:p>
        </p:txBody>
      </p:sp>
      <p:grpSp>
        <p:nvGrpSpPr>
          <p:cNvPr id="8" name="Group 8"/>
          <p:cNvGrpSpPr/>
          <p:nvPr/>
        </p:nvGrpSpPr>
        <p:grpSpPr>
          <a:xfrm>
            <a:off x="8915400" y="3924300"/>
            <a:ext cx="9062157" cy="4690457"/>
            <a:chOff x="0" y="0"/>
            <a:chExt cx="12082876" cy="6253942"/>
          </a:xfrm>
        </p:grpSpPr>
        <p:sp>
          <p:nvSpPr>
            <p:cNvPr id="9" name="TextBox 9"/>
            <p:cNvSpPr txBox="1"/>
            <p:nvPr/>
          </p:nvSpPr>
          <p:spPr>
            <a:xfrm>
              <a:off x="0" y="-114300"/>
              <a:ext cx="12082876" cy="2087674"/>
            </a:xfrm>
            <a:prstGeom prst="rect">
              <a:avLst/>
            </a:prstGeom>
          </p:spPr>
          <p:txBody>
            <a:bodyPr lIns="0" tIns="0" rIns="0" bIns="0" rtlCol="0" anchor="t">
              <a:spAutoFit/>
            </a:bodyPr>
            <a:lstStyle/>
            <a:p>
              <a:pPr algn="l">
                <a:lnSpc>
                  <a:spcPts val="4126"/>
                </a:lnSpc>
              </a:pPr>
              <a:r>
                <a:rPr lang="en-US" sz="2947">
                  <a:solidFill>
                    <a:srgbClr val="000000"/>
                  </a:solidFill>
                  <a:latin typeface="Sindbad"/>
                  <a:ea typeface="Sindbad"/>
                  <a:cs typeface="Sindbad"/>
                  <a:sym typeface="Sindbad"/>
                </a:rPr>
                <a:t>•Ensure user safety by reducing direct contact with pesticides</a:t>
              </a:r>
            </a:p>
            <a:p>
              <a:pPr algn="l">
                <a:lnSpc>
                  <a:spcPts val="4126"/>
                </a:lnSpc>
              </a:pPr>
              <a:endParaRPr lang="en-US" sz="2947">
                <a:solidFill>
                  <a:srgbClr val="000000"/>
                </a:solidFill>
                <a:latin typeface="Sindbad"/>
                <a:ea typeface="Sindbad"/>
                <a:cs typeface="Sindbad"/>
                <a:sym typeface="Sindbad"/>
              </a:endParaRPr>
            </a:p>
          </p:txBody>
        </p:sp>
        <p:sp>
          <p:nvSpPr>
            <p:cNvPr id="10" name="TextBox 10"/>
            <p:cNvSpPr txBox="1"/>
            <p:nvPr/>
          </p:nvSpPr>
          <p:spPr>
            <a:xfrm>
              <a:off x="0" y="1936647"/>
              <a:ext cx="12082876" cy="2087674"/>
            </a:xfrm>
            <a:prstGeom prst="rect">
              <a:avLst/>
            </a:prstGeom>
          </p:spPr>
          <p:txBody>
            <a:bodyPr lIns="0" tIns="0" rIns="0" bIns="0" rtlCol="0" anchor="t">
              <a:spAutoFit/>
            </a:bodyPr>
            <a:lstStyle/>
            <a:p>
              <a:pPr algn="l">
                <a:lnSpc>
                  <a:spcPts val="4126"/>
                </a:lnSpc>
              </a:pPr>
              <a:r>
                <a:rPr lang="en-US" sz="2947">
                  <a:solidFill>
                    <a:srgbClr val="000000"/>
                  </a:solidFill>
                  <a:latin typeface="Sindbad"/>
                  <a:ea typeface="Sindbad"/>
                  <a:cs typeface="Sindbad"/>
                  <a:sym typeface="Sindbad"/>
                </a:rPr>
                <a:t>•Promote automation in agriculture using low-cost microcontrollers</a:t>
              </a:r>
            </a:p>
            <a:p>
              <a:pPr algn="l">
                <a:lnSpc>
                  <a:spcPts val="4126"/>
                </a:lnSpc>
              </a:pPr>
              <a:endParaRPr lang="en-US" sz="2947">
                <a:solidFill>
                  <a:srgbClr val="000000"/>
                </a:solidFill>
                <a:latin typeface="Sindbad"/>
                <a:ea typeface="Sindbad"/>
                <a:cs typeface="Sindbad"/>
                <a:sym typeface="Sindbad"/>
              </a:endParaRPr>
            </a:p>
          </p:txBody>
        </p:sp>
        <p:sp>
          <p:nvSpPr>
            <p:cNvPr id="11" name="TextBox 11"/>
            <p:cNvSpPr txBox="1"/>
            <p:nvPr/>
          </p:nvSpPr>
          <p:spPr>
            <a:xfrm>
              <a:off x="0" y="4166268"/>
              <a:ext cx="12082876" cy="2087674"/>
            </a:xfrm>
            <a:prstGeom prst="rect">
              <a:avLst/>
            </a:prstGeom>
          </p:spPr>
          <p:txBody>
            <a:bodyPr lIns="0" tIns="0" rIns="0" bIns="0" rtlCol="0" anchor="t">
              <a:spAutoFit/>
            </a:bodyPr>
            <a:lstStyle/>
            <a:p>
              <a:pPr algn="l">
                <a:lnSpc>
                  <a:spcPts val="4126"/>
                </a:lnSpc>
              </a:pPr>
              <a:r>
                <a:rPr lang="en-US" sz="2947">
                  <a:solidFill>
                    <a:srgbClr val="000000"/>
                  </a:solidFill>
                  <a:latin typeface="Sindbad"/>
                  <a:ea typeface="Sindbad"/>
                  <a:cs typeface="Sindbad"/>
                  <a:sym typeface="Sindbad"/>
                </a:rPr>
                <a:t>•Develop a scalable prototype for smart farming applications</a:t>
              </a:r>
            </a:p>
            <a:p>
              <a:pPr algn="l">
                <a:lnSpc>
                  <a:spcPts val="4126"/>
                </a:lnSpc>
              </a:pPr>
              <a:endParaRPr lang="en-US" sz="2947">
                <a:solidFill>
                  <a:srgbClr val="000000"/>
                </a:solidFill>
                <a:latin typeface="Sindbad"/>
                <a:ea typeface="Sindbad"/>
                <a:cs typeface="Sindbad"/>
                <a:sym typeface="Sindba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17355" y="1181100"/>
            <a:ext cx="15791585" cy="2070101"/>
          </a:xfrm>
          <a:prstGeom prst="rect">
            <a:avLst/>
          </a:prstGeom>
        </p:spPr>
        <p:txBody>
          <a:bodyPr lIns="0" tIns="0" rIns="0" bIns="0" rtlCol="0" anchor="t">
            <a:spAutoFit/>
          </a:bodyPr>
          <a:lstStyle/>
          <a:p>
            <a:pPr algn="l">
              <a:lnSpc>
                <a:spcPts val="8000"/>
              </a:lnSpc>
            </a:pPr>
            <a:r>
              <a:rPr lang="en-US" sz="8000">
                <a:solidFill>
                  <a:srgbClr val="000000"/>
                </a:solidFill>
                <a:latin typeface="Noto Serif Display"/>
                <a:ea typeface="Noto Serif Display"/>
                <a:cs typeface="Noto Serif Display"/>
                <a:sym typeface="Noto Serif Display"/>
              </a:rPr>
              <a:t>Aims and Objectives of the Work</a:t>
            </a:r>
          </a:p>
          <a:p>
            <a:pPr algn="l">
              <a:lnSpc>
                <a:spcPts val="8000"/>
              </a:lnSpc>
            </a:pPr>
            <a:endParaRPr lang="en-US" sz="8000">
              <a:solidFill>
                <a:srgbClr val="000000"/>
              </a:solidFill>
              <a:latin typeface="Noto Serif Display"/>
              <a:ea typeface="Noto Serif Display"/>
              <a:cs typeface="Noto Serif Display"/>
              <a:sym typeface="Noto Serif Display"/>
            </a:endParaRPr>
          </a:p>
        </p:txBody>
      </p:sp>
      <p:sp>
        <p:nvSpPr>
          <p:cNvPr id="3" name="TextBox 3"/>
          <p:cNvSpPr txBox="1"/>
          <p:nvPr/>
        </p:nvSpPr>
        <p:spPr>
          <a:xfrm>
            <a:off x="2017355" y="3146426"/>
            <a:ext cx="14608674" cy="1854354"/>
          </a:xfrm>
          <a:prstGeom prst="rect">
            <a:avLst/>
          </a:prstGeom>
        </p:spPr>
        <p:txBody>
          <a:bodyPr lIns="0" tIns="0" rIns="0" bIns="0" rtlCol="0" anchor="t">
            <a:spAutoFit/>
          </a:bodyPr>
          <a:lstStyle/>
          <a:p>
            <a:pPr algn="l">
              <a:lnSpc>
                <a:spcPts val="3640"/>
              </a:lnSpc>
            </a:pPr>
            <a:r>
              <a:rPr lang="en-US" sz="3200">
                <a:solidFill>
                  <a:srgbClr val="000000"/>
                </a:solidFill>
                <a:latin typeface="Sindbad"/>
                <a:ea typeface="Sindbad"/>
                <a:cs typeface="Sindbad"/>
                <a:sym typeface="Sindbad"/>
              </a:rPr>
              <a:t>•To develop and incorporate Bluetooth or communication between a mobile device and the microcontroller to receive directional and spray commands remotely.</a:t>
            </a:r>
          </a:p>
          <a:p>
            <a:pPr algn="l">
              <a:lnSpc>
                <a:spcPts val="3640"/>
              </a:lnSpc>
            </a:pPr>
            <a:endParaRPr lang="en-US" sz="3200">
              <a:solidFill>
                <a:srgbClr val="000000"/>
              </a:solidFill>
              <a:latin typeface="Sindbad"/>
              <a:ea typeface="Sindbad"/>
              <a:cs typeface="Sindbad"/>
              <a:sym typeface="Sindbad"/>
            </a:endParaRPr>
          </a:p>
        </p:txBody>
      </p:sp>
      <p:sp>
        <p:nvSpPr>
          <p:cNvPr id="4" name="TextBox 4"/>
          <p:cNvSpPr txBox="1"/>
          <p:nvPr/>
        </p:nvSpPr>
        <p:spPr>
          <a:xfrm>
            <a:off x="2017355" y="5071077"/>
            <a:ext cx="14608674" cy="1408078"/>
          </a:xfrm>
          <a:prstGeom prst="rect">
            <a:avLst/>
          </a:prstGeom>
        </p:spPr>
        <p:txBody>
          <a:bodyPr lIns="0" tIns="0" rIns="0" bIns="0" rtlCol="0" anchor="t">
            <a:spAutoFit/>
          </a:bodyPr>
          <a:lstStyle/>
          <a:p>
            <a:pPr algn="l">
              <a:lnSpc>
                <a:spcPts val="3640"/>
              </a:lnSpc>
            </a:pPr>
            <a:r>
              <a:rPr lang="en-US" sz="3200">
                <a:solidFill>
                  <a:srgbClr val="000000"/>
                </a:solidFill>
                <a:latin typeface="Sindbad"/>
                <a:ea typeface="Sindbad"/>
                <a:cs typeface="Sindbad"/>
                <a:sym typeface="Sindbad"/>
              </a:rPr>
              <a:t>•To simulate and test motor control and spraying functions using Arduino IDE and Proteus to ensure accurate system responses before deploying the physical model.</a:t>
            </a:r>
          </a:p>
        </p:txBody>
      </p:sp>
      <p:sp>
        <p:nvSpPr>
          <p:cNvPr id="5" name="TextBox 5"/>
          <p:cNvSpPr txBox="1"/>
          <p:nvPr/>
        </p:nvSpPr>
        <p:spPr>
          <a:xfrm>
            <a:off x="2017355" y="7175199"/>
            <a:ext cx="14608674" cy="953135"/>
          </a:xfrm>
          <a:prstGeom prst="rect">
            <a:avLst/>
          </a:prstGeom>
        </p:spPr>
        <p:txBody>
          <a:bodyPr lIns="0" tIns="0" rIns="0" bIns="0" rtlCol="0" anchor="t">
            <a:spAutoFit/>
          </a:bodyPr>
          <a:lstStyle/>
          <a:p>
            <a:pPr algn="l">
              <a:lnSpc>
                <a:spcPts val="3640"/>
              </a:lnSpc>
            </a:pPr>
            <a:r>
              <a:rPr lang="en-US" sz="3200">
                <a:solidFill>
                  <a:srgbClr val="000000"/>
                </a:solidFill>
                <a:latin typeface="Sindbad"/>
                <a:ea typeface="Sindbad"/>
                <a:cs typeface="Sindbad"/>
                <a:sym typeface="Sindbad"/>
              </a:rPr>
              <a:t>•To implement control of dual motors via the L298N driver module for directional navigation and activate the pesticide pump through a relay-controlled sprayer.</a:t>
            </a:r>
          </a:p>
        </p:txBody>
      </p:sp>
      <p:grpSp>
        <p:nvGrpSpPr>
          <p:cNvPr id="6" name="Group 6"/>
          <p:cNvGrpSpPr/>
          <p:nvPr/>
        </p:nvGrpSpPr>
        <p:grpSpPr>
          <a:xfrm>
            <a:off x="0" y="0"/>
            <a:ext cx="1028700" cy="10351704"/>
            <a:chOff x="0" y="0"/>
            <a:chExt cx="270933" cy="2726375"/>
          </a:xfrm>
        </p:grpSpPr>
        <p:sp>
          <p:nvSpPr>
            <p:cNvPr id="7" name="Freeform 7"/>
            <p:cNvSpPr/>
            <p:nvPr/>
          </p:nvSpPr>
          <p:spPr>
            <a:xfrm>
              <a:off x="0" y="0"/>
              <a:ext cx="270933" cy="2726375"/>
            </a:xfrm>
            <a:custGeom>
              <a:avLst/>
              <a:gdLst/>
              <a:ahLst/>
              <a:cxnLst/>
              <a:rect l="l" t="t" r="r" b="b"/>
              <a:pathLst>
                <a:path w="270933" h="2726375">
                  <a:moveTo>
                    <a:pt x="0" y="0"/>
                  </a:moveTo>
                  <a:lnTo>
                    <a:pt x="270933" y="0"/>
                  </a:lnTo>
                  <a:lnTo>
                    <a:pt x="270933" y="2726375"/>
                  </a:lnTo>
                  <a:lnTo>
                    <a:pt x="0" y="2726375"/>
                  </a:lnTo>
                  <a:close/>
                </a:path>
              </a:pathLst>
            </a:custGeom>
            <a:solidFill>
              <a:srgbClr val="D9D9D9"/>
            </a:solidFill>
          </p:spPr>
          <p:txBody>
            <a:bodyPr/>
            <a:lstStyle/>
            <a:p>
              <a:endParaRPr lang="en-US"/>
            </a:p>
          </p:txBody>
        </p:sp>
        <p:sp>
          <p:nvSpPr>
            <p:cNvPr id="8" name="TextBox 8"/>
            <p:cNvSpPr txBox="1"/>
            <p:nvPr/>
          </p:nvSpPr>
          <p:spPr>
            <a:xfrm>
              <a:off x="0" y="-104775"/>
              <a:ext cx="270933" cy="2831150"/>
            </a:xfrm>
            <a:prstGeom prst="rect">
              <a:avLst/>
            </a:prstGeom>
          </p:spPr>
          <p:txBody>
            <a:bodyPr lIns="50800" tIns="50800" rIns="50800" bIns="50800" rtlCol="0" anchor="ctr"/>
            <a:lstStyle/>
            <a:p>
              <a:pPr algn="ctr">
                <a:lnSpc>
                  <a:spcPts val="3640"/>
                </a:lnSpc>
              </a:pPr>
              <a:endParaRPr/>
            </a:p>
          </p:txBody>
        </p:sp>
      </p:grpSp>
      <p:sp>
        <p:nvSpPr>
          <p:cNvPr id="9" name="AutoShape 9"/>
          <p:cNvSpPr/>
          <p:nvPr/>
        </p:nvSpPr>
        <p:spPr>
          <a:xfrm>
            <a:off x="1028700" y="2537494"/>
            <a:ext cx="1725930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17355" y="1181100"/>
            <a:ext cx="15791585" cy="2070101"/>
          </a:xfrm>
          <a:prstGeom prst="rect">
            <a:avLst/>
          </a:prstGeom>
        </p:spPr>
        <p:txBody>
          <a:bodyPr lIns="0" tIns="0" rIns="0" bIns="0" rtlCol="0" anchor="t">
            <a:spAutoFit/>
          </a:bodyPr>
          <a:lstStyle/>
          <a:p>
            <a:pPr algn="l">
              <a:lnSpc>
                <a:spcPts val="8000"/>
              </a:lnSpc>
            </a:pPr>
            <a:r>
              <a:rPr lang="en-US" sz="8000">
                <a:solidFill>
                  <a:srgbClr val="000000"/>
                </a:solidFill>
                <a:latin typeface="Noto Serif Display"/>
                <a:ea typeface="Noto Serif Display"/>
                <a:cs typeface="Noto Serif Display"/>
                <a:sym typeface="Noto Serif Display"/>
              </a:rPr>
              <a:t>Aims and Objectives of the Work</a:t>
            </a:r>
          </a:p>
          <a:p>
            <a:pPr algn="l">
              <a:lnSpc>
                <a:spcPts val="8000"/>
              </a:lnSpc>
            </a:pPr>
            <a:endParaRPr lang="en-US" sz="8000">
              <a:solidFill>
                <a:srgbClr val="000000"/>
              </a:solidFill>
              <a:latin typeface="Noto Serif Display"/>
              <a:ea typeface="Noto Serif Display"/>
              <a:cs typeface="Noto Serif Display"/>
              <a:sym typeface="Noto Serif Display"/>
            </a:endParaRPr>
          </a:p>
        </p:txBody>
      </p:sp>
      <p:sp>
        <p:nvSpPr>
          <p:cNvPr id="3" name="TextBox 3"/>
          <p:cNvSpPr txBox="1"/>
          <p:nvPr/>
        </p:nvSpPr>
        <p:spPr>
          <a:xfrm>
            <a:off x="2017355" y="4217971"/>
            <a:ext cx="14608674" cy="1846659"/>
          </a:xfrm>
          <a:prstGeom prst="rect">
            <a:avLst/>
          </a:prstGeom>
        </p:spPr>
        <p:txBody>
          <a:bodyPr lIns="0" tIns="0" rIns="0" bIns="0" rtlCol="0" anchor="t">
            <a:spAutoFit/>
          </a:bodyPr>
          <a:lstStyle/>
          <a:p>
            <a:pPr algn="l">
              <a:lnSpc>
                <a:spcPts val="3640"/>
              </a:lnSpc>
            </a:pPr>
            <a:r>
              <a:rPr lang="en-US" sz="3200">
                <a:solidFill>
                  <a:srgbClr val="000000"/>
                </a:solidFill>
                <a:latin typeface="Sindbad"/>
                <a:ea typeface="Sindbad"/>
                <a:cs typeface="Sindbad"/>
                <a:sym typeface="Sindbad"/>
              </a:rPr>
              <a:t>•To design and implement a remote-controlled pesticide spraying vehicle using Arduino ESP32 microcontroller integrated with an L298N motor driver to automate safe pesticide application.</a:t>
            </a:r>
          </a:p>
          <a:p>
            <a:pPr algn="l">
              <a:lnSpc>
                <a:spcPts val="3640"/>
              </a:lnSpc>
            </a:pPr>
            <a:endParaRPr lang="en-US" sz="3200">
              <a:solidFill>
                <a:srgbClr val="000000"/>
              </a:solidFill>
              <a:latin typeface="Sindbad"/>
              <a:ea typeface="Sindbad"/>
              <a:cs typeface="Sindbad"/>
              <a:sym typeface="Sindbad"/>
            </a:endParaRPr>
          </a:p>
        </p:txBody>
      </p:sp>
      <p:sp>
        <p:nvSpPr>
          <p:cNvPr id="4" name="TextBox 4"/>
          <p:cNvSpPr txBox="1"/>
          <p:nvPr/>
        </p:nvSpPr>
        <p:spPr>
          <a:xfrm>
            <a:off x="2017355" y="6595077"/>
            <a:ext cx="14608674" cy="1854354"/>
          </a:xfrm>
          <a:prstGeom prst="rect">
            <a:avLst/>
          </a:prstGeom>
        </p:spPr>
        <p:txBody>
          <a:bodyPr lIns="0" tIns="0" rIns="0" bIns="0" rtlCol="0" anchor="t">
            <a:spAutoFit/>
          </a:bodyPr>
          <a:lstStyle/>
          <a:p>
            <a:pPr algn="l">
              <a:lnSpc>
                <a:spcPts val="3640"/>
              </a:lnSpc>
            </a:pPr>
            <a:r>
              <a:rPr lang="en-US" sz="3200">
                <a:solidFill>
                  <a:srgbClr val="000000"/>
                </a:solidFill>
                <a:latin typeface="Sindbad"/>
                <a:ea typeface="Sindbad"/>
                <a:cs typeface="Sindbad"/>
                <a:sym typeface="Sindbad"/>
              </a:rPr>
              <a:t>•To analyze and validate movement control and spraying mechanism performance in a test environment to ensure consistent operation and user safety.</a:t>
            </a:r>
          </a:p>
          <a:p>
            <a:pPr algn="l">
              <a:lnSpc>
                <a:spcPts val="3640"/>
              </a:lnSpc>
            </a:pPr>
            <a:endParaRPr lang="en-US" sz="3200">
              <a:solidFill>
                <a:srgbClr val="000000"/>
              </a:solidFill>
              <a:latin typeface="Sindbad"/>
              <a:ea typeface="Sindbad"/>
              <a:cs typeface="Sindbad"/>
              <a:sym typeface="Sindbad"/>
            </a:endParaRPr>
          </a:p>
        </p:txBody>
      </p:sp>
      <p:grpSp>
        <p:nvGrpSpPr>
          <p:cNvPr id="5" name="Group 5"/>
          <p:cNvGrpSpPr/>
          <p:nvPr/>
        </p:nvGrpSpPr>
        <p:grpSpPr>
          <a:xfrm>
            <a:off x="0" y="0"/>
            <a:ext cx="1028700" cy="10351704"/>
            <a:chOff x="0" y="0"/>
            <a:chExt cx="270933" cy="2726375"/>
          </a:xfrm>
        </p:grpSpPr>
        <p:sp>
          <p:nvSpPr>
            <p:cNvPr id="6" name="Freeform 6"/>
            <p:cNvSpPr/>
            <p:nvPr/>
          </p:nvSpPr>
          <p:spPr>
            <a:xfrm>
              <a:off x="0" y="0"/>
              <a:ext cx="270933" cy="2726375"/>
            </a:xfrm>
            <a:custGeom>
              <a:avLst/>
              <a:gdLst/>
              <a:ahLst/>
              <a:cxnLst/>
              <a:rect l="l" t="t" r="r" b="b"/>
              <a:pathLst>
                <a:path w="270933" h="2726375">
                  <a:moveTo>
                    <a:pt x="0" y="0"/>
                  </a:moveTo>
                  <a:lnTo>
                    <a:pt x="270933" y="0"/>
                  </a:lnTo>
                  <a:lnTo>
                    <a:pt x="270933" y="2726375"/>
                  </a:lnTo>
                  <a:lnTo>
                    <a:pt x="0" y="2726375"/>
                  </a:lnTo>
                  <a:close/>
                </a:path>
              </a:pathLst>
            </a:custGeom>
            <a:solidFill>
              <a:srgbClr val="D9D9D9"/>
            </a:solidFill>
          </p:spPr>
          <p:txBody>
            <a:bodyPr/>
            <a:lstStyle/>
            <a:p>
              <a:endParaRPr lang="en-US"/>
            </a:p>
          </p:txBody>
        </p:sp>
        <p:sp>
          <p:nvSpPr>
            <p:cNvPr id="7" name="TextBox 7"/>
            <p:cNvSpPr txBox="1"/>
            <p:nvPr/>
          </p:nvSpPr>
          <p:spPr>
            <a:xfrm>
              <a:off x="0" y="-104775"/>
              <a:ext cx="270933" cy="2831150"/>
            </a:xfrm>
            <a:prstGeom prst="rect">
              <a:avLst/>
            </a:prstGeom>
          </p:spPr>
          <p:txBody>
            <a:bodyPr lIns="50800" tIns="50800" rIns="50800" bIns="50800" rtlCol="0" anchor="ctr"/>
            <a:lstStyle/>
            <a:p>
              <a:pPr algn="ctr">
                <a:lnSpc>
                  <a:spcPts val="3640"/>
                </a:lnSpc>
              </a:pPr>
              <a:endParaRPr/>
            </a:p>
          </p:txBody>
        </p:sp>
      </p:grpSp>
      <p:sp>
        <p:nvSpPr>
          <p:cNvPr id="8" name="AutoShape 8"/>
          <p:cNvSpPr/>
          <p:nvPr/>
        </p:nvSpPr>
        <p:spPr>
          <a:xfrm>
            <a:off x="1028700" y="2537494"/>
            <a:ext cx="1725930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4958" y="681428"/>
            <a:ext cx="7227770" cy="2070101"/>
          </a:xfrm>
          <a:prstGeom prst="rect">
            <a:avLst/>
          </a:prstGeom>
        </p:spPr>
        <p:txBody>
          <a:bodyPr lIns="0" tIns="0" rIns="0" bIns="0" rtlCol="0" anchor="t">
            <a:spAutoFit/>
          </a:bodyPr>
          <a:lstStyle/>
          <a:p>
            <a:pPr algn="l">
              <a:lnSpc>
                <a:spcPts val="8000"/>
              </a:lnSpc>
            </a:pPr>
            <a:r>
              <a:rPr lang="en-US" sz="8000">
                <a:solidFill>
                  <a:srgbClr val="000000"/>
                </a:solidFill>
                <a:latin typeface="Noto Serif Display"/>
                <a:ea typeface="Noto Serif Display"/>
                <a:cs typeface="Noto Serif Display"/>
                <a:sym typeface="Noto Serif Display"/>
              </a:rPr>
              <a:t>Literature </a:t>
            </a:r>
          </a:p>
          <a:p>
            <a:pPr algn="l">
              <a:lnSpc>
                <a:spcPts val="8000"/>
              </a:lnSpc>
            </a:pPr>
            <a:r>
              <a:rPr lang="en-US" sz="8000">
                <a:solidFill>
                  <a:srgbClr val="000000"/>
                </a:solidFill>
                <a:latin typeface="Noto Serif Display"/>
                <a:ea typeface="Noto Serif Display"/>
                <a:cs typeface="Noto Serif Display"/>
                <a:sym typeface="Noto Serif Display"/>
              </a:rPr>
              <a:t>Review</a:t>
            </a:r>
          </a:p>
        </p:txBody>
      </p:sp>
      <p:grpSp>
        <p:nvGrpSpPr>
          <p:cNvPr id="3" name="Group 3"/>
          <p:cNvGrpSpPr/>
          <p:nvPr/>
        </p:nvGrpSpPr>
        <p:grpSpPr>
          <a:xfrm>
            <a:off x="1028700" y="2989722"/>
            <a:ext cx="10838330" cy="3349868"/>
            <a:chOff x="0" y="0"/>
            <a:chExt cx="14451106" cy="4466491"/>
          </a:xfrm>
        </p:grpSpPr>
        <p:grpSp>
          <p:nvGrpSpPr>
            <p:cNvPr id="4" name="Group 4"/>
            <p:cNvGrpSpPr/>
            <p:nvPr/>
          </p:nvGrpSpPr>
          <p:grpSpPr>
            <a:xfrm>
              <a:off x="0" y="0"/>
              <a:ext cx="14451106" cy="4466491"/>
              <a:chOff x="0" y="0"/>
              <a:chExt cx="2854539" cy="882270"/>
            </a:xfrm>
          </p:grpSpPr>
          <p:sp>
            <p:nvSpPr>
              <p:cNvPr id="5" name="Freeform 5"/>
              <p:cNvSpPr/>
              <p:nvPr/>
            </p:nvSpPr>
            <p:spPr>
              <a:xfrm>
                <a:off x="0" y="0"/>
                <a:ext cx="2854540" cy="882270"/>
              </a:xfrm>
              <a:custGeom>
                <a:avLst/>
                <a:gdLst/>
                <a:ahLst/>
                <a:cxnLst/>
                <a:rect l="l" t="t" r="r" b="b"/>
                <a:pathLst>
                  <a:path w="2854540" h="882270">
                    <a:moveTo>
                      <a:pt x="0" y="0"/>
                    </a:moveTo>
                    <a:lnTo>
                      <a:pt x="2854540" y="0"/>
                    </a:lnTo>
                    <a:lnTo>
                      <a:pt x="2854540" y="882270"/>
                    </a:lnTo>
                    <a:lnTo>
                      <a:pt x="0" y="882270"/>
                    </a:lnTo>
                    <a:close/>
                  </a:path>
                </a:pathLst>
              </a:custGeom>
              <a:solidFill>
                <a:srgbClr val="EAFFC9"/>
              </a:solidFill>
            </p:spPr>
            <p:txBody>
              <a:bodyPr/>
              <a:lstStyle/>
              <a:p>
                <a:endParaRPr lang="en-US"/>
              </a:p>
            </p:txBody>
          </p:sp>
          <p:sp>
            <p:nvSpPr>
              <p:cNvPr id="6" name="TextBox 6"/>
              <p:cNvSpPr txBox="1"/>
              <p:nvPr/>
            </p:nvSpPr>
            <p:spPr>
              <a:xfrm>
                <a:off x="0" y="-104775"/>
                <a:ext cx="2854539" cy="987045"/>
              </a:xfrm>
              <a:prstGeom prst="rect">
                <a:avLst/>
              </a:prstGeom>
            </p:spPr>
            <p:txBody>
              <a:bodyPr lIns="50800" tIns="50800" rIns="50800" bIns="50800" rtlCol="0" anchor="ctr"/>
              <a:lstStyle/>
              <a:p>
                <a:pPr algn="ctr">
                  <a:lnSpc>
                    <a:spcPts val="3640"/>
                  </a:lnSpc>
                </a:pPr>
                <a:endParaRPr/>
              </a:p>
            </p:txBody>
          </p:sp>
        </p:grpSp>
        <p:sp>
          <p:nvSpPr>
            <p:cNvPr id="7" name="TextBox 7"/>
            <p:cNvSpPr txBox="1"/>
            <p:nvPr/>
          </p:nvSpPr>
          <p:spPr>
            <a:xfrm>
              <a:off x="402605" y="517437"/>
              <a:ext cx="13645895" cy="3693319"/>
            </a:xfrm>
            <a:prstGeom prst="rect">
              <a:avLst/>
            </a:prstGeom>
          </p:spPr>
          <p:txBody>
            <a:bodyPr lIns="0" tIns="0" rIns="0" bIns="0" rtlCol="0" anchor="t">
              <a:spAutoFit/>
            </a:bodyPr>
            <a:lstStyle/>
            <a:p>
              <a:pPr algn="ctr">
                <a:lnSpc>
                  <a:spcPts val="3640"/>
                </a:lnSpc>
              </a:pPr>
              <a:r>
                <a:rPr lang="en-US" sz="2600">
                  <a:solidFill>
                    <a:srgbClr val="000000"/>
                  </a:solidFill>
                  <a:latin typeface="FL Niribili Plain Unicode"/>
                  <a:ea typeface="FL Niribili Plain Unicode"/>
                  <a:cs typeface="FL Niribili Plain Unicode"/>
                  <a:sym typeface="FL Niribili Plain Unicode"/>
                </a:rPr>
                <a:t>A research in 2023 introduced an IoT-based pesticide spraying robot that allows real-time user control.</a:t>
              </a:r>
            </a:p>
            <a:p>
              <a:pPr algn="ctr">
                <a:lnSpc>
                  <a:spcPts val="3640"/>
                </a:lnSpc>
              </a:pPr>
              <a:endParaRPr lang="en-US" sz="2600">
                <a:solidFill>
                  <a:srgbClr val="000000"/>
                </a:solidFill>
                <a:latin typeface="FL Niribili Plain Unicode"/>
                <a:ea typeface="FL Niribili Plain Unicode"/>
                <a:cs typeface="FL Niribili Plain Unicode"/>
                <a:sym typeface="FL Niribili Plain Unicode"/>
              </a:endParaRPr>
            </a:p>
            <a:p>
              <a:pPr algn="ctr">
                <a:lnSpc>
                  <a:spcPts val="3640"/>
                </a:lnSpc>
              </a:pPr>
              <a:r>
                <a:rPr lang="en-US" sz="2600">
                  <a:solidFill>
                    <a:srgbClr val="000000"/>
                  </a:solidFill>
                  <a:latin typeface="FL Niribili Plain Unicode"/>
                  <a:ea typeface="FL Niribili Plain Unicode"/>
                  <a:cs typeface="FL Niribili Plain Unicode"/>
                  <a:sym typeface="FL Niribili Plain Unicode"/>
                </a:rPr>
                <a:t> However, it lacks sensors to detect terrain or obstacles, making it less effective in uneven or complex fields.</a:t>
              </a:r>
            </a:p>
            <a:p>
              <a:pPr algn="ctr">
                <a:lnSpc>
                  <a:spcPts val="3640"/>
                </a:lnSpc>
              </a:pPr>
              <a:endParaRPr lang="en-US" sz="2600">
                <a:solidFill>
                  <a:srgbClr val="000000"/>
                </a:solidFill>
                <a:latin typeface="FL Niribili Plain Unicode"/>
                <a:ea typeface="FL Niribili Plain Unicode"/>
                <a:cs typeface="FL Niribili Plain Unicode"/>
                <a:sym typeface="FL Niribili Plain Unicode"/>
              </a:endParaRPr>
            </a:p>
          </p:txBody>
        </p:sp>
      </p:grpSp>
      <p:grpSp>
        <p:nvGrpSpPr>
          <p:cNvPr id="8" name="Group 8"/>
          <p:cNvGrpSpPr/>
          <p:nvPr/>
        </p:nvGrpSpPr>
        <p:grpSpPr>
          <a:xfrm>
            <a:off x="7074733" y="6179898"/>
            <a:ext cx="10838334" cy="3747685"/>
            <a:chOff x="0" y="-530423"/>
            <a:chExt cx="14451111" cy="4996914"/>
          </a:xfrm>
        </p:grpSpPr>
        <p:grpSp>
          <p:nvGrpSpPr>
            <p:cNvPr id="9" name="Group 9"/>
            <p:cNvGrpSpPr/>
            <p:nvPr/>
          </p:nvGrpSpPr>
          <p:grpSpPr>
            <a:xfrm>
              <a:off x="0" y="-530423"/>
              <a:ext cx="14451111" cy="4996914"/>
              <a:chOff x="0" y="-104775"/>
              <a:chExt cx="2854540" cy="987045"/>
            </a:xfrm>
          </p:grpSpPr>
          <p:sp>
            <p:nvSpPr>
              <p:cNvPr id="10" name="Freeform 10"/>
              <p:cNvSpPr/>
              <p:nvPr/>
            </p:nvSpPr>
            <p:spPr>
              <a:xfrm>
                <a:off x="0" y="0"/>
                <a:ext cx="2854540" cy="882270"/>
              </a:xfrm>
              <a:custGeom>
                <a:avLst/>
                <a:gdLst/>
                <a:ahLst/>
                <a:cxnLst/>
                <a:rect l="l" t="t" r="r" b="b"/>
                <a:pathLst>
                  <a:path w="2854540" h="882270">
                    <a:moveTo>
                      <a:pt x="0" y="0"/>
                    </a:moveTo>
                    <a:lnTo>
                      <a:pt x="2854540" y="0"/>
                    </a:lnTo>
                    <a:lnTo>
                      <a:pt x="2854540" y="882270"/>
                    </a:lnTo>
                    <a:lnTo>
                      <a:pt x="0" y="882270"/>
                    </a:lnTo>
                    <a:close/>
                  </a:path>
                </a:pathLst>
              </a:custGeom>
              <a:solidFill>
                <a:schemeClr val="tx2">
                  <a:lumMod val="40000"/>
                  <a:lumOff val="60000"/>
                </a:schemeClr>
              </a:solidFill>
            </p:spPr>
            <p:txBody>
              <a:bodyPr/>
              <a:lstStyle/>
              <a:p>
                <a:endParaRPr lang="en-US"/>
              </a:p>
            </p:txBody>
          </p:sp>
          <p:sp>
            <p:nvSpPr>
              <p:cNvPr id="11" name="TextBox 11"/>
              <p:cNvSpPr txBox="1"/>
              <p:nvPr/>
            </p:nvSpPr>
            <p:spPr>
              <a:xfrm>
                <a:off x="0" y="-104775"/>
                <a:ext cx="2854539" cy="987045"/>
              </a:xfrm>
              <a:prstGeom prst="rect">
                <a:avLst/>
              </a:prstGeom>
            </p:spPr>
            <p:txBody>
              <a:bodyPr lIns="50800" tIns="50800" rIns="50800" bIns="50800" rtlCol="0" anchor="ctr"/>
              <a:lstStyle/>
              <a:p>
                <a:pPr algn="ctr">
                  <a:lnSpc>
                    <a:spcPts val="3640"/>
                  </a:lnSpc>
                </a:pPr>
                <a:endParaRPr/>
              </a:p>
            </p:txBody>
          </p:sp>
        </p:grpSp>
        <p:sp>
          <p:nvSpPr>
            <p:cNvPr id="12" name="TextBox 12"/>
            <p:cNvSpPr txBox="1"/>
            <p:nvPr/>
          </p:nvSpPr>
          <p:spPr>
            <a:xfrm>
              <a:off x="402604" y="876055"/>
              <a:ext cx="13645896" cy="3077766"/>
            </a:xfrm>
            <a:prstGeom prst="rect">
              <a:avLst/>
            </a:prstGeom>
          </p:spPr>
          <p:txBody>
            <a:bodyPr lIns="0" tIns="0" rIns="0" bIns="0" rtlCol="0" anchor="t">
              <a:spAutoFit/>
            </a:bodyPr>
            <a:lstStyle/>
            <a:p>
              <a:pPr algn="ctr">
                <a:lnSpc>
                  <a:spcPts val="3640"/>
                </a:lnSpc>
              </a:pPr>
              <a:r>
                <a:rPr lang="en-US" sz="2600">
                  <a:solidFill>
                    <a:srgbClr val="000000"/>
                  </a:solidFill>
                  <a:latin typeface="FL Niribili Plain Unicode"/>
                  <a:ea typeface="FL Niribili Plain Unicode"/>
                  <a:cs typeface="FL Niribili Plain Unicode"/>
                  <a:sym typeface="FL Niribili Plain Unicode"/>
                </a:rPr>
                <a:t>Another report in 2021 shows that they developed a solar-powered robot that can both spray pesticides and mow weeds.</a:t>
              </a:r>
            </a:p>
            <a:p>
              <a:pPr algn="ctr">
                <a:lnSpc>
                  <a:spcPts val="3640"/>
                </a:lnSpc>
              </a:pPr>
              <a:r>
                <a:rPr lang="en-US" sz="2600">
                  <a:solidFill>
                    <a:srgbClr val="000000"/>
                  </a:solidFill>
                  <a:latin typeface="FL Niribili Plain Unicode"/>
                  <a:ea typeface="FL Niribili Plain Unicode"/>
                  <a:cs typeface="FL Niribili Plain Unicode"/>
                  <a:sym typeface="FL Niribili Plain Unicode"/>
                </a:rPr>
                <a:t> The combination of multiple features makes the system too complex and expensive for small farms.</a:t>
              </a:r>
            </a:p>
            <a:p>
              <a:pPr algn="ctr">
                <a:lnSpc>
                  <a:spcPts val="3640"/>
                </a:lnSpc>
              </a:pPr>
              <a:endParaRPr lang="en-US" sz="2600">
                <a:solidFill>
                  <a:srgbClr val="000000"/>
                </a:solidFill>
                <a:latin typeface="FL Niribili Plain Unicode"/>
                <a:ea typeface="FL Niribili Plain Unicode"/>
                <a:cs typeface="FL Niribili Plain Unicode"/>
                <a:sym typeface="FL Niribili Plain Unicode"/>
              </a:endParaRPr>
            </a:p>
          </p:txBody>
        </p:sp>
      </p:grpSp>
      <p:sp>
        <p:nvSpPr>
          <p:cNvPr id="13" name="AutoShape 13"/>
          <p:cNvSpPr/>
          <p:nvPr/>
        </p:nvSpPr>
        <p:spPr>
          <a:xfrm>
            <a:off x="6068766" y="1898082"/>
            <a:ext cx="12219234"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4958" y="681428"/>
            <a:ext cx="7227770" cy="2070101"/>
          </a:xfrm>
          <a:prstGeom prst="rect">
            <a:avLst/>
          </a:prstGeom>
        </p:spPr>
        <p:txBody>
          <a:bodyPr lIns="0" tIns="0" rIns="0" bIns="0" rtlCol="0" anchor="t">
            <a:spAutoFit/>
          </a:bodyPr>
          <a:lstStyle/>
          <a:p>
            <a:pPr algn="l">
              <a:lnSpc>
                <a:spcPts val="8000"/>
              </a:lnSpc>
            </a:pPr>
            <a:r>
              <a:rPr lang="en-US" sz="8000">
                <a:solidFill>
                  <a:srgbClr val="000000"/>
                </a:solidFill>
                <a:latin typeface="Noto Serif Display"/>
                <a:ea typeface="Noto Serif Display"/>
                <a:cs typeface="Noto Serif Display"/>
                <a:sym typeface="Noto Serif Display"/>
              </a:rPr>
              <a:t>Literature </a:t>
            </a:r>
          </a:p>
          <a:p>
            <a:pPr algn="l">
              <a:lnSpc>
                <a:spcPts val="8000"/>
              </a:lnSpc>
            </a:pPr>
            <a:r>
              <a:rPr lang="en-US" sz="8000">
                <a:solidFill>
                  <a:srgbClr val="000000"/>
                </a:solidFill>
                <a:latin typeface="Noto Serif Display"/>
                <a:ea typeface="Noto Serif Display"/>
                <a:cs typeface="Noto Serif Display"/>
                <a:sym typeface="Noto Serif Display"/>
              </a:rPr>
              <a:t>Review</a:t>
            </a:r>
          </a:p>
        </p:txBody>
      </p:sp>
      <p:grpSp>
        <p:nvGrpSpPr>
          <p:cNvPr id="3" name="Group 3"/>
          <p:cNvGrpSpPr/>
          <p:nvPr/>
        </p:nvGrpSpPr>
        <p:grpSpPr>
          <a:xfrm>
            <a:off x="7074733" y="2591872"/>
            <a:ext cx="10838334" cy="3737928"/>
            <a:chOff x="0" y="-530423"/>
            <a:chExt cx="14451111" cy="4996914"/>
          </a:xfrm>
          <a:solidFill>
            <a:schemeClr val="accent2">
              <a:lumMod val="60000"/>
              <a:lumOff val="40000"/>
            </a:schemeClr>
          </a:solidFill>
        </p:grpSpPr>
        <p:grpSp>
          <p:nvGrpSpPr>
            <p:cNvPr id="4" name="Group 4"/>
            <p:cNvGrpSpPr/>
            <p:nvPr/>
          </p:nvGrpSpPr>
          <p:grpSpPr>
            <a:xfrm>
              <a:off x="0" y="-530423"/>
              <a:ext cx="14451111" cy="4996914"/>
              <a:chOff x="0" y="-104775"/>
              <a:chExt cx="2854540" cy="987045"/>
            </a:xfrm>
            <a:grpFill/>
          </p:grpSpPr>
          <p:sp>
            <p:nvSpPr>
              <p:cNvPr id="5" name="Freeform 5"/>
              <p:cNvSpPr/>
              <p:nvPr/>
            </p:nvSpPr>
            <p:spPr>
              <a:xfrm>
                <a:off x="0" y="0"/>
                <a:ext cx="2854540" cy="882270"/>
              </a:xfrm>
              <a:custGeom>
                <a:avLst/>
                <a:gdLst/>
                <a:ahLst/>
                <a:cxnLst/>
                <a:rect l="l" t="t" r="r" b="b"/>
                <a:pathLst>
                  <a:path w="2854540" h="882270">
                    <a:moveTo>
                      <a:pt x="0" y="0"/>
                    </a:moveTo>
                    <a:lnTo>
                      <a:pt x="2854540" y="0"/>
                    </a:lnTo>
                    <a:lnTo>
                      <a:pt x="2854540" y="882270"/>
                    </a:lnTo>
                    <a:lnTo>
                      <a:pt x="0" y="882270"/>
                    </a:lnTo>
                    <a:close/>
                  </a:path>
                </a:pathLst>
              </a:custGeom>
              <a:grpFill/>
            </p:spPr>
            <p:txBody>
              <a:bodyPr/>
              <a:lstStyle/>
              <a:p>
                <a:endParaRPr lang="en-US"/>
              </a:p>
            </p:txBody>
          </p:sp>
          <p:sp>
            <p:nvSpPr>
              <p:cNvPr id="6" name="TextBox 6"/>
              <p:cNvSpPr txBox="1"/>
              <p:nvPr/>
            </p:nvSpPr>
            <p:spPr>
              <a:xfrm>
                <a:off x="0" y="-104775"/>
                <a:ext cx="2854539" cy="882270"/>
              </a:xfrm>
              <a:prstGeom prst="rect">
                <a:avLst/>
              </a:prstGeom>
              <a:grpFill/>
            </p:spPr>
            <p:txBody>
              <a:bodyPr lIns="50800" tIns="50800" rIns="50800" bIns="50800" rtlCol="0" anchor="ctr"/>
              <a:lstStyle/>
              <a:p>
                <a:pPr algn="ctr">
                  <a:lnSpc>
                    <a:spcPts val="3640"/>
                  </a:lnSpc>
                </a:pPr>
                <a:endParaRPr/>
              </a:p>
            </p:txBody>
          </p:sp>
        </p:grpSp>
        <p:sp>
          <p:nvSpPr>
            <p:cNvPr id="7" name="TextBox 7"/>
            <p:cNvSpPr txBox="1"/>
            <p:nvPr/>
          </p:nvSpPr>
          <p:spPr>
            <a:xfrm>
              <a:off x="402605" y="32427"/>
              <a:ext cx="13645895" cy="3693319"/>
            </a:xfrm>
            <a:prstGeom prst="rect">
              <a:avLst/>
            </a:prstGeom>
            <a:grpFill/>
          </p:spPr>
          <p:txBody>
            <a:bodyPr lIns="0" tIns="0" rIns="0" bIns="0" rtlCol="0" anchor="t">
              <a:spAutoFit/>
            </a:bodyPr>
            <a:lstStyle/>
            <a:p>
              <a:pPr algn="ctr">
                <a:lnSpc>
                  <a:spcPts val="3640"/>
                </a:lnSpc>
              </a:pPr>
              <a:r>
                <a:rPr lang="en-US" sz="2600">
                  <a:solidFill>
                    <a:srgbClr val="000000"/>
                  </a:solidFill>
                  <a:latin typeface="FL Niribili Plain Unicode"/>
                  <a:ea typeface="FL Niribili Plain Unicode"/>
                  <a:cs typeface="FL Niribili Plain Unicode"/>
                  <a:sym typeface="FL Niribili Plain Unicode"/>
                </a:rPr>
                <a:t>One of the latest research in 2025 presented a telerobotic sprayer for greenhouses using ultrasonic sensors to target plants.</a:t>
              </a:r>
            </a:p>
            <a:p>
              <a:pPr algn="ctr">
                <a:lnSpc>
                  <a:spcPts val="3640"/>
                </a:lnSpc>
              </a:pPr>
              <a:endParaRPr lang="en-US" sz="2600">
                <a:solidFill>
                  <a:srgbClr val="000000"/>
                </a:solidFill>
                <a:latin typeface="FL Niribili Plain Unicode"/>
                <a:ea typeface="FL Niribili Plain Unicode"/>
                <a:cs typeface="FL Niribili Plain Unicode"/>
                <a:sym typeface="FL Niribili Plain Unicode"/>
              </a:endParaRPr>
            </a:p>
            <a:p>
              <a:pPr algn="ctr">
                <a:lnSpc>
                  <a:spcPts val="3640"/>
                </a:lnSpc>
              </a:pPr>
              <a:r>
                <a:rPr lang="en-US" sz="2600">
                  <a:solidFill>
                    <a:srgbClr val="000000"/>
                  </a:solidFill>
                  <a:latin typeface="FL Niribili Plain Unicode"/>
                  <a:ea typeface="FL Niribili Plain Unicode"/>
                  <a:cs typeface="FL Niribili Plain Unicode"/>
                  <a:sym typeface="FL Niribili Plain Unicode"/>
                </a:rPr>
                <a:t> While efficient in reducing pesticide use, the design is complicated and costly due to its reliance on real-time video and multiple sensors.</a:t>
              </a:r>
            </a:p>
            <a:p>
              <a:pPr algn="ctr">
                <a:lnSpc>
                  <a:spcPts val="3640"/>
                </a:lnSpc>
              </a:pPr>
              <a:endParaRPr lang="en-US" sz="2600">
                <a:solidFill>
                  <a:srgbClr val="000000"/>
                </a:solidFill>
                <a:latin typeface="FL Niribili Plain Unicode"/>
                <a:ea typeface="FL Niribili Plain Unicode"/>
                <a:cs typeface="FL Niribili Plain Unicode"/>
                <a:sym typeface="FL Niribili Plain Unicode"/>
              </a:endParaRPr>
            </a:p>
          </p:txBody>
        </p:sp>
      </p:grpSp>
      <p:grpSp>
        <p:nvGrpSpPr>
          <p:cNvPr id="8" name="Group 8"/>
          <p:cNvGrpSpPr/>
          <p:nvPr/>
        </p:nvGrpSpPr>
        <p:grpSpPr>
          <a:xfrm>
            <a:off x="1028696" y="6329800"/>
            <a:ext cx="10838334" cy="3747685"/>
            <a:chOff x="-5" y="-530423"/>
            <a:chExt cx="14451111" cy="4996914"/>
          </a:xfrm>
        </p:grpSpPr>
        <p:grpSp>
          <p:nvGrpSpPr>
            <p:cNvPr id="9" name="Group 9"/>
            <p:cNvGrpSpPr/>
            <p:nvPr/>
          </p:nvGrpSpPr>
          <p:grpSpPr>
            <a:xfrm>
              <a:off x="-5" y="-530423"/>
              <a:ext cx="14451111" cy="4996914"/>
              <a:chOff x="-1" y="-104775"/>
              <a:chExt cx="2854540" cy="987045"/>
            </a:xfrm>
          </p:grpSpPr>
          <p:sp>
            <p:nvSpPr>
              <p:cNvPr id="10" name="Freeform 10"/>
              <p:cNvSpPr/>
              <p:nvPr/>
            </p:nvSpPr>
            <p:spPr>
              <a:xfrm>
                <a:off x="-1" y="-41186"/>
                <a:ext cx="2854540" cy="882270"/>
              </a:xfrm>
              <a:custGeom>
                <a:avLst/>
                <a:gdLst/>
                <a:ahLst/>
                <a:cxnLst/>
                <a:rect l="l" t="t" r="r" b="b"/>
                <a:pathLst>
                  <a:path w="2854540" h="882270">
                    <a:moveTo>
                      <a:pt x="0" y="0"/>
                    </a:moveTo>
                    <a:lnTo>
                      <a:pt x="2854540" y="0"/>
                    </a:lnTo>
                    <a:lnTo>
                      <a:pt x="2854540" y="882270"/>
                    </a:lnTo>
                    <a:lnTo>
                      <a:pt x="0" y="882270"/>
                    </a:lnTo>
                    <a:close/>
                  </a:path>
                </a:pathLst>
              </a:custGeom>
              <a:solidFill>
                <a:schemeClr val="accent6">
                  <a:lumMod val="60000"/>
                  <a:lumOff val="40000"/>
                </a:schemeClr>
              </a:solidFill>
            </p:spPr>
            <p:txBody>
              <a:bodyPr/>
              <a:lstStyle/>
              <a:p>
                <a:endParaRPr lang="en-US"/>
              </a:p>
            </p:txBody>
          </p:sp>
          <p:sp>
            <p:nvSpPr>
              <p:cNvPr id="11" name="TextBox 11"/>
              <p:cNvSpPr txBox="1"/>
              <p:nvPr/>
            </p:nvSpPr>
            <p:spPr>
              <a:xfrm>
                <a:off x="0" y="-104775"/>
                <a:ext cx="2854539" cy="987045"/>
              </a:xfrm>
              <a:prstGeom prst="rect">
                <a:avLst/>
              </a:prstGeom>
            </p:spPr>
            <p:txBody>
              <a:bodyPr lIns="50800" tIns="50800" rIns="50800" bIns="50800" rtlCol="0" anchor="ctr"/>
              <a:lstStyle/>
              <a:p>
                <a:pPr algn="ctr">
                  <a:lnSpc>
                    <a:spcPts val="3640"/>
                  </a:lnSpc>
                </a:pPr>
                <a:endParaRPr/>
              </a:p>
            </p:txBody>
          </p:sp>
        </p:grpSp>
        <p:sp>
          <p:nvSpPr>
            <p:cNvPr id="12" name="TextBox 12"/>
            <p:cNvSpPr txBox="1"/>
            <p:nvPr/>
          </p:nvSpPr>
          <p:spPr>
            <a:xfrm>
              <a:off x="402603" y="156696"/>
              <a:ext cx="13645895" cy="4308872"/>
            </a:xfrm>
            <a:prstGeom prst="rect">
              <a:avLst/>
            </a:prstGeom>
          </p:spPr>
          <p:txBody>
            <a:bodyPr lIns="0" tIns="0" rIns="0" bIns="0" rtlCol="0" anchor="t">
              <a:spAutoFit/>
            </a:bodyPr>
            <a:lstStyle/>
            <a:p>
              <a:pPr algn="ctr">
                <a:lnSpc>
                  <a:spcPts val="3640"/>
                </a:lnSpc>
              </a:pPr>
              <a:r>
                <a:rPr lang="en-US" sz="2600">
                  <a:solidFill>
                    <a:srgbClr val="000000"/>
                  </a:solidFill>
                  <a:latin typeface="FL Niribili Plain Unicode"/>
                  <a:ea typeface="FL Niribili Plain Unicode"/>
                  <a:cs typeface="FL Niribili Plain Unicode"/>
                  <a:sym typeface="FL Niribili Plain Unicode"/>
                </a:rPr>
                <a:t>Some researchers in 2023 had designed a solar-powered pesticide sprayer using Bluetooth control.</a:t>
              </a:r>
            </a:p>
            <a:p>
              <a:pPr algn="ctr">
                <a:lnSpc>
                  <a:spcPts val="3640"/>
                </a:lnSpc>
              </a:pPr>
              <a:endParaRPr lang="en-US" sz="2600">
                <a:solidFill>
                  <a:srgbClr val="000000"/>
                </a:solidFill>
                <a:latin typeface="FL Niribili Plain Unicode"/>
                <a:ea typeface="FL Niribili Plain Unicode"/>
                <a:cs typeface="FL Niribili Plain Unicode"/>
                <a:sym typeface="FL Niribili Plain Unicode"/>
              </a:endParaRPr>
            </a:p>
            <a:p>
              <a:pPr algn="ctr">
                <a:lnSpc>
                  <a:spcPts val="3640"/>
                </a:lnSpc>
              </a:pPr>
              <a:r>
                <a:rPr lang="en-US" sz="2600">
                  <a:solidFill>
                    <a:srgbClr val="000000"/>
                  </a:solidFill>
                  <a:latin typeface="FL Niribili Plain Unicode"/>
                  <a:ea typeface="FL Niribili Plain Unicode"/>
                  <a:cs typeface="FL Niribili Plain Unicode"/>
                  <a:sym typeface="FL Niribili Plain Unicode"/>
                </a:rPr>
                <a:t> The system depends heavily on sunlight and has a short operation time per tank, which limits its practicality in large fields or cloudy weather.</a:t>
              </a:r>
            </a:p>
            <a:p>
              <a:pPr algn="ctr">
                <a:lnSpc>
                  <a:spcPts val="3640"/>
                </a:lnSpc>
              </a:pPr>
              <a:endParaRPr lang="en-US" sz="2600">
                <a:solidFill>
                  <a:srgbClr val="000000"/>
                </a:solidFill>
                <a:latin typeface="FL Niribili Plain Unicode"/>
                <a:ea typeface="FL Niribili Plain Unicode"/>
                <a:cs typeface="FL Niribili Plain Unicode"/>
                <a:sym typeface="FL Niribili Plain Unicode"/>
              </a:endParaRPr>
            </a:p>
          </p:txBody>
        </p:sp>
      </p:grpSp>
      <p:sp>
        <p:nvSpPr>
          <p:cNvPr id="13" name="AutoShape 13"/>
          <p:cNvSpPr/>
          <p:nvPr/>
        </p:nvSpPr>
        <p:spPr>
          <a:xfrm>
            <a:off x="6068766" y="1898082"/>
            <a:ext cx="12219234"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330</TotalTime>
  <Words>2408</Words>
  <Application>Microsoft Office PowerPoint</Application>
  <PresentationFormat>Custom</PresentationFormat>
  <Paragraphs>268</Paragraphs>
  <Slides>40</Slides>
  <Notes>15</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Roboto</vt:lpstr>
      <vt:lpstr>Aptos Narrow</vt:lpstr>
      <vt:lpstr>Arial</vt:lpstr>
      <vt:lpstr>Noto Serif Display Bold</vt:lpstr>
      <vt:lpstr>Dida</vt:lpstr>
      <vt:lpstr>Times New Roman</vt:lpstr>
      <vt:lpstr>Calibri</vt:lpstr>
      <vt:lpstr>League Spartan</vt:lpstr>
      <vt:lpstr>FL Niribili Plain Unicode</vt:lpstr>
      <vt:lpstr>Aptos</vt:lpstr>
      <vt:lpstr>Noto Serif Display</vt:lpstr>
      <vt:lpstr>Sindbad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Modern Creative Project Presentation</dc:title>
  <dc:creator>ASUS</dc:creator>
  <cp:lastModifiedBy>AL MUBTASIM</cp:lastModifiedBy>
  <cp:revision>3</cp:revision>
  <dcterms:created xsi:type="dcterms:W3CDTF">2006-08-16T00:00:00Z</dcterms:created>
  <dcterms:modified xsi:type="dcterms:W3CDTF">2025-06-02T02:52:14Z</dcterms:modified>
  <dc:identifier>DAGoj9_3M0Y</dc:identifier>
</cp:coreProperties>
</file>